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69" r:id="rId3"/>
    <p:sldId id="259" r:id="rId4"/>
    <p:sldId id="260" r:id="rId5"/>
    <p:sldId id="285" r:id="rId6"/>
    <p:sldId id="267" r:id="rId7"/>
    <p:sldId id="263" r:id="rId8"/>
    <p:sldId id="266" r:id="rId9"/>
    <p:sldId id="276" r:id="rId10"/>
    <p:sldId id="271" r:id="rId11"/>
    <p:sldId id="277" r:id="rId12"/>
    <p:sldId id="262" r:id="rId13"/>
    <p:sldId id="283" r:id="rId14"/>
    <p:sldId id="278" r:id="rId15"/>
    <p:sldId id="257" r:id="rId16"/>
    <p:sldId id="27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7A"/>
    <a:srgbClr val="50C682"/>
    <a:srgbClr val="46C17B"/>
    <a:srgbClr val="F6F6F6"/>
    <a:srgbClr val="01CA94"/>
    <a:srgbClr val="2F528F"/>
    <a:srgbClr val="019A86"/>
    <a:srgbClr val="CECFC9"/>
    <a:srgbClr val="FFFFFF"/>
    <a:srgbClr val="8EE3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autoAdjust="0"/>
    <p:restoredTop sz="93372" autoAdjust="0"/>
  </p:normalViewPr>
  <p:slideViewPr>
    <p:cSldViewPr snapToGrid="0">
      <p:cViewPr>
        <p:scale>
          <a:sx n="89" d="100"/>
          <a:sy n="89" d="100"/>
        </p:scale>
        <p:origin x="1256" y="536"/>
      </p:cViewPr>
      <p:guideLst/>
    </p:cSldViewPr>
  </p:slideViewPr>
  <p:notesTextViewPr>
    <p:cViewPr>
      <p:scale>
        <a:sx n="1" d="1"/>
        <a:sy n="1" d="1"/>
      </p:scale>
      <p:origin x="0" y="0"/>
    </p:cViewPr>
  </p:notesTextViewPr>
  <p:sorterViewPr>
    <p:cViewPr>
      <p:scale>
        <a:sx n="100" d="100"/>
        <a:sy n="100" d="100"/>
      </p:scale>
      <p:origin x="0" y="-292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Users\Pocho22\Desktop\Pattern\Grafici%20Patter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sers\Pocho22\Desktop\Pattern\Grafici%20Pattern.xlsx" TargetMode="External"/></Relationships>
</file>

<file path=ppt/charts/_rels/chart3.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Users\Pocho22\Desktop\Pattern\Grafici%20Pattern.xlsx" TargetMode="External"/></Relationships>
</file>

<file path=ppt/charts/_rels/chart4.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oleObject" Target="file:////Users\Pocho22\Desktop\Pattern\Grafici%20Patter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0"/>
          <c:spPr>
            <a:ln w="34925" cap="rnd" cmpd="sng">
              <a:solidFill>
                <a:srgbClr val="5CD1A8"/>
              </a:solidFill>
              <a:round/>
            </a:ln>
            <a:effectLst>
              <a:outerShdw blurRad="57150" dist="19050" dir="5400000" algn="ctr" rotWithShape="0">
                <a:srgbClr val="000000">
                  <a:alpha val="63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65000"/>
                        <a:lumOff val="35000"/>
                      </a:schemeClr>
                    </a:solidFill>
                    <a:latin typeface="Century Gothic" charset="0"/>
                    <a:ea typeface="Century Gothic" charset="0"/>
                    <a:cs typeface="Century Gothic" charset="0"/>
                  </a:defRPr>
                </a:pPr>
                <a:endParaRPr lang="en-US"/>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numRef>
              <c:f>'Bilanci Sostenibilità'!$A$3:$A$8</c:f>
              <c:numCache>
                <c:formatCode>General</c:formatCode>
                <c:ptCount val="6"/>
                <c:pt idx="0">
                  <c:v>2014.0</c:v>
                </c:pt>
                <c:pt idx="1">
                  <c:v>2015.0</c:v>
                </c:pt>
                <c:pt idx="2">
                  <c:v>2016.0</c:v>
                </c:pt>
                <c:pt idx="3">
                  <c:v>2017.0</c:v>
                </c:pt>
                <c:pt idx="4">
                  <c:v>2018.0</c:v>
                </c:pt>
                <c:pt idx="5">
                  <c:v>2019.0</c:v>
                </c:pt>
              </c:numCache>
            </c:numRef>
          </c:cat>
          <c:val>
            <c:numRef>
              <c:f>'Bilanci Sostenibilità'!$D$3:$D$8</c:f>
              <c:numCache>
                <c:formatCode>0.00</c:formatCode>
                <c:ptCount val="6"/>
                <c:pt idx="0">
                  <c:v>23.79136321674018</c:v>
                </c:pt>
                <c:pt idx="1">
                  <c:v>19.05921421141074</c:v>
                </c:pt>
                <c:pt idx="2">
                  <c:v>16.99209647748177</c:v>
                </c:pt>
                <c:pt idx="3">
                  <c:v>18.71923076923077</c:v>
                </c:pt>
                <c:pt idx="4">
                  <c:v>13.78018575851393</c:v>
                </c:pt>
                <c:pt idx="5">
                  <c:v>8.590235286696518</c:v>
                </c:pt>
              </c:numCache>
            </c:numRef>
          </c:val>
          <c:smooth val="0"/>
          <c:extLst xmlns:c16r2="http://schemas.microsoft.com/office/drawing/2015/06/chart">
            <c:ext xmlns:c16="http://schemas.microsoft.com/office/drawing/2014/chart" uri="{C3380CC4-5D6E-409C-BE32-E72D297353CC}">
              <c16:uniqueId val="{00000000-F076-452E-944A-1EB7F7A0FC9D}"/>
            </c:ext>
          </c:extLst>
        </c:ser>
        <c:dLbls>
          <c:dLblPos val="ctr"/>
          <c:showLegendKey val="0"/>
          <c:showVal val="1"/>
          <c:showCatName val="0"/>
          <c:showSerName val="0"/>
          <c:showPercent val="0"/>
          <c:showBubbleSize val="0"/>
        </c:dLbls>
        <c:smooth val="0"/>
        <c:axId val="805169808"/>
        <c:axId val="804597600"/>
      </c:lineChart>
      <c:catAx>
        <c:axId val="805169808"/>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Century Gothic" charset="0"/>
                <a:ea typeface="Century Gothic" charset="0"/>
                <a:cs typeface="Century Gothic" charset="0"/>
              </a:defRPr>
            </a:pPr>
            <a:endParaRPr lang="en-US"/>
          </a:p>
        </c:txPr>
        <c:crossAx val="804597600"/>
        <c:crosses val="autoZero"/>
        <c:auto val="1"/>
        <c:lblAlgn val="ctr"/>
        <c:lblOffset val="100"/>
        <c:noMultiLvlLbl val="0"/>
      </c:catAx>
      <c:valAx>
        <c:axId val="804597600"/>
        <c:scaling>
          <c:orientation val="minMax"/>
        </c:scaling>
        <c:delete val="1"/>
        <c:axPos val="l"/>
        <c:majorGridlines>
          <c:spPr>
            <a:ln w="9525" cap="flat" cmpd="sng" algn="ctr">
              <a:solidFill>
                <a:schemeClr val="tx1">
                  <a:alpha val="10000"/>
                </a:schemeClr>
              </a:solidFill>
              <a:round/>
            </a:ln>
            <a:effectLst/>
          </c:spPr>
        </c:majorGridlines>
        <c:numFmt formatCode="#,##0.00" sourceLinked="0"/>
        <c:majorTickMark val="none"/>
        <c:minorTickMark val="none"/>
        <c:tickLblPos val="nextTo"/>
        <c:crossAx val="805169808"/>
        <c:crosses val="autoZero"/>
        <c:crossBetween val="between"/>
      </c:valAx>
      <c:spPr>
        <a:solidFill>
          <a:schemeClr val="bg1"/>
        </a:solidFill>
        <a:ln>
          <a:noFill/>
        </a:ln>
        <a:effectLst/>
      </c:spPr>
    </c:plotArea>
    <c:plotVisOnly val="1"/>
    <c:dispBlanksAs val="gap"/>
    <c:showDLblsOverMax val="0"/>
  </c:chart>
  <c:spPr>
    <a:solidFill>
      <a:srgbClr val="59CB89">
        <a:alpha val="0"/>
      </a:srgbClr>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27243141185458"/>
          <c:y val="0.0439051904429939"/>
          <c:w val="0.925436367704751"/>
          <c:h val="0.835224902216428"/>
        </c:manualLayout>
      </c:layout>
      <c:lineChart>
        <c:grouping val="standard"/>
        <c:varyColors val="0"/>
        <c:ser>
          <c:idx val="2"/>
          <c:order val="0"/>
          <c:spPr>
            <a:ln w="34925" cap="rnd">
              <a:solidFill>
                <a:schemeClr val="accent3"/>
              </a:solidFill>
              <a:round/>
            </a:ln>
            <a:effectLst>
              <a:outerShdw blurRad="57150" dist="19050" dir="5400000" algn="ctr" rotWithShape="0">
                <a:srgbClr val="000000">
                  <a:alpha val="63000"/>
                </a:srgbClr>
              </a:outerShdw>
            </a:effectLst>
          </c:spPr>
          <c:marker>
            <c:symbol val="none"/>
          </c:marker>
          <c:dLbls>
            <c:delete val="1"/>
          </c:dLbls>
          <c:cat>
            <c:numRef>
              <c:f>'Bilanci Sostenibilità'!$A$3:$A$8</c:f>
              <c:numCache>
                <c:formatCode>General</c:formatCode>
                <c:ptCount val="6"/>
                <c:pt idx="0">
                  <c:v>2014.0</c:v>
                </c:pt>
                <c:pt idx="1">
                  <c:v>2015.0</c:v>
                </c:pt>
                <c:pt idx="2">
                  <c:v>2016.0</c:v>
                </c:pt>
                <c:pt idx="3">
                  <c:v>2017.0</c:v>
                </c:pt>
                <c:pt idx="4">
                  <c:v>2018.0</c:v>
                </c:pt>
                <c:pt idx="5">
                  <c:v>2019.0</c:v>
                </c:pt>
              </c:numCache>
            </c:numRef>
          </c:cat>
          <c:val>
            <c:numRef>
              <c:f>'Bilanci Sostenibilità'!$F$3:$F$8</c:f>
              <c:numCache>
                <c:formatCode>0.00</c:formatCode>
                <c:ptCount val="6"/>
                <c:pt idx="0">
                  <c:v>3.275720586726844</c:v>
                </c:pt>
                <c:pt idx="1">
                  <c:v>2.527006481555573</c:v>
                </c:pt>
                <c:pt idx="2">
                  <c:v>2.177284186141582</c:v>
                </c:pt>
                <c:pt idx="3">
                  <c:v>1.96275641025641</c:v>
                </c:pt>
                <c:pt idx="4">
                  <c:v>1.570128529880852</c:v>
                </c:pt>
                <c:pt idx="5">
                  <c:v>1.005267141865893</c:v>
                </c:pt>
              </c:numCache>
            </c:numRef>
          </c:val>
          <c:smooth val="0"/>
          <c:extLst xmlns:c16r2="http://schemas.microsoft.com/office/drawing/2015/06/chart">
            <c:ext xmlns:c16="http://schemas.microsoft.com/office/drawing/2014/chart" uri="{C3380CC4-5D6E-409C-BE32-E72D297353CC}">
              <c16:uniqueId val="{00000000-D8C2-4F45-9BB6-69473D43C921}"/>
            </c:ext>
          </c:extLst>
        </c:ser>
        <c:ser>
          <c:idx val="3"/>
          <c:order val="1"/>
          <c:spPr>
            <a:ln w="34925" cap="rnd">
              <a:solidFill>
                <a:schemeClr val="accent1"/>
              </a:solidFill>
              <a:round/>
            </a:ln>
            <a:effectLst>
              <a:outerShdw blurRad="57150" dist="19050" dir="5400000" algn="ctr" rotWithShape="0">
                <a:srgbClr val="000000">
                  <a:alpha val="63000"/>
                </a:srgbClr>
              </a:outerShdw>
            </a:effectLst>
          </c:spPr>
          <c:marker>
            <c:symbol val="none"/>
          </c:marker>
          <c:dLbls>
            <c:spPr>
              <a:noFill/>
              <a:ln>
                <a:noFill/>
              </a:ln>
              <a:effectLst/>
            </c:spPr>
            <c:txPr>
              <a:bodyPr rot="0" spcFirstLastPara="1" vertOverflow="ellipsis" vert="horz" wrap="square" lIns="39600" tIns="19050" rIns="38100" bIns="19050" anchor="ctr" anchorCtr="1">
                <a:spAutoFit/>
              </a:bodyPr>
              <a:lstStyle/>
              <a:p>
                <a:pPr>
                  <a:defRPr sz="900" b="1" i="0" u="none" strike="noStrike" kern="1200" baseline="0">
                    <a:solidFill>
                      <a:schemeClr val="tx1">
                        <a:lumMod val="65000"/>
                        <a:lumOff val="35000"/>
                      </a:schemeClr>
                    </a:solidFill>
                    <a:latin typeface="Century Gothic" charset="0"/>
                    <a:ea typeface="Century Gothic" charset="0"/>
                    <a:cs typeface="Century Gothic" charset="0"/>
                  </a:defRPr>
                </a:pPr>
                <a:endParaRPr lang="en-US"/>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ect">
                    <a:avLst/>
                  </a:prstGeom>
                </c15:spPr>
                <c15:layout/>
                <c15:showLeaderLines val="1"/>
                <c15:leaderLines>
                  <c:spPr>
                    <a:ln w="9525">
                      <a:solidFill>
                        <a:schemeClr val="lt1">
                          <a:lumMod val="95000"/>
                          <a:alpha val="54000"/>
                        </a:schemeClr>
                      </a:solidFill>
                    </a:ln>
                    <a:effectLst/>
                  </c:spPr>
                </c15:leaderLines>
              </c:ext>
            </c:extLst>
          </c:dLbls>
          <c:cat>
            <c:numRef>
              <c:f>'Bilanci Sostenibilità'!$A$3:$A$8</c:f>
              <c:numCache>
                <c:formatCode>General</c:formatCode>
                <c:ptCount val="6"/>
                <c:pt idx="0">
                  <c:v>2014.0</c:v>
                </c:pt>
                <c:pt idx="1">
                  <c:v>2015.0</c:v>
                </c:pt>
                <c:pt idx="2">
                  <c:v>2016.0</c:v>
                </c:pt>
                <c:pt idx="3">
                  <c:v>2017.0</c:v>
                </c:pt>
                <c:pt idx="4">
                  <c:v>2018.0</c:v>
                </c:pt>
                <c:pt idx="5">
                  <c:v>2019.0</c:v>
                </c:pt>
              </c:numCache>
            </c:numRef>
          </c:cat>
          <c:val>
            <c:numRef>
              <c:f>'Bilanci Sostenibilità'!$F$3:$F$8</c:f>
              <c:numCache>
                <c:formatCode>0.00</c:formatCode>
                <c:ptCount val="6"/>
                <c:pt idx="0">
                  <c:v>3.275720586726844</c:v>
                </c:pt>
                <c:pt idx="1">
                  <c:v>2.527006481555573</c:v>
                </c:pt>
                <c:pt idx="2">
                  <c:v>2.177284186141582</c:v>
                </c:pt>
                <c:pt idx="3">
                  <c:v>1.96275641025641</c:v>
                </c:pt>
                <c:pt idx="4">
                  <c:v>1.570128529880852</c:v>
                </c:pt>
                <c:pt idx="5">
                  <c:v>1.005267141865893</c:v>
                </c:pt>
              </c:numCache>
            </c:numRef>
          </c:val>
          <c:smooth val="0"/>
          <c:extLst xmlns:c16r2="http://schemas.microsoft.com/office/drawing/2015/06/chart">
            <c:ext xmlns:c16="http://schemas.microsoft.com/office/drawing/2014/chart" uri="{C3380CC4-5D6E-409C-BE32-E72D297353CC}">
              <c16:uniqueId val="{00000001-D8C2-4F45-9BB6-69473D43C921}"/>
            </c:ext>
          </c:extLst>
        </c:ser>
        <c:ser>
          <c:idx val="1"/>
          <c:order val="2"/>
          <c:spPr>
            <a:ln w="34925" cap="rnd">
              <a:solidFill>
                <a:schemeClr val="accent2"/>
              </a:solidFill>
              <a:round/>
            </a:ln>
            <a:effectLst>
              <a:outerShdw blurRad="57150" dist="19050" dir="5400000" algn="ctr" rotWithShape="0">
                <a:srgbClr val="000000">
                  <a:alpha val="63000"/>
                </a:srgbClr>
              </a:outerShdw>
            </a:effectLst>
          </c:spPr>
          <c:marker>
            <c:symbol val="none"/>
          </c:marker>
          <c:dLbls>
            <c:delete val="1"/>
          </c:dLbls>
          <c:cat>
            <c:numRef>
              <c:f>'Bilanci Sostenibilità'!$A$3:$A$8</c:f>
              <c:numCache>
                <c:formatCode>General</c:formatCode>
                <c:ptCount val="6"/>
                <c:pt idx="0">
                  <c:v>2014.0</c:v>
                </c:pt>
                <c:pt idx="1">
                  <c:v>2015.0</c:v>
                </c:pt>
                <c:pt idx="2">
                  <c:v>2016.0</c:v>
                </c:pt>
                <c:pt idx="3">
                  <c:v>2017.0</c:v>
                </c:pt>
                <c:pt idx="4">
                  <c:v>2018.0</c:v>
                </c:pt>
                <c:pt idx="5">
                  <c:v>2019.0</c:v>
                </c:pt>
              </c:numCache>
            </c:numRef>
          </c:cat>
          <c:val>
            <c:numRef>
              <c:f>'Bilanci Sostenibilità'!$F$3:$F$8</c:f>
              <c:numCache>
                <c:formatCode>0.00</c:formatCode>
                <c:ptCount val="6"/>
                <c:pt idx="0">
                  <c:v>3.275720586726844</c:v>
                </c:pt>
                <c:pt idx="1">
                  <c:v>2.527006481555573</c:v>
                </c:pt>
                <c:pt idx="2">
                  <c:v>2.177284186141582</c:v>
                </c:pt>
                <c:pt idx="3">
                  <c:v>1.96275641025641</c:v>
                </c:pt>
                <c:pt idx="4">
                  <c:v>1.570128529880852</c:v>
                </c:pt>
                <c:pt idx="5">
                  <c:v>1.005267141865893</c:v>
                </c:pt>
              </c:numCache>
            </c:numRef>
          </c:val>
          <c:smooth val="0"/>
          <c:extLst xmlns:c16r2="http://schemas.microsoft.com/office/drawing/2015/06/chart">
            <c:ext xmlns:c16="http://schemas.microsoft.com/office/drawing/2014/chart" uri="{C3380CC4-5D6E-409C-BE32-E72D297353CC}">
              <c16:uniqueId val="{00000002-D8C2-4F45-9BB6-69473D43C921}"/>
            </c:ext>
          </c:extLst>
        </c:ser>
        <c:ser>
          <c:idx val="0"/>
          <c:order val="3"/>
          <c:spPr>
            <a:ln w="34925" cap="rnd">
              <a:solidFill>
                <a:srgbClr val="FFA750"/>
              </a:solidFill>
              <a:round/>
            </a:ln>
            <a:effectLst/>
          </c:spPr>
          <c:marker>
            <c:symbol val="none"/>
          </c:marker>
          <c:dLbls>
            <c:delete val="1"/>
          </c:dLbls>
          <c:cat>
            <c:numRef>
              <c:f>'Bilanci Sostenibilità'!$A$3:$A$8</c:f>
              <c:numCache>
                <c:formatCode>General</c:formatCode>
                <c:ptCount val="6"/>
                <c:pt idx="0">
                  <c:v>2014.0</c:v>
                </c:pt>
                <c:pt idx="1">
                  <c:v>2015.0</c:v>
                </c:pt>
                <c:pt idx="2">
                  <c:v>2016.0</c:v>
                </c:pt>
                <c:pt idx="3">
                  <c:v>2017.0</c:v>
                </c:pt>
                <c:pt idx="4">
                  <c:v>2018.0</c:v>
                </c:pt>
                <c:pt idx="5">
                  <c:v>2019.0</c:v>
                </c:pt>
              </c:numCache>
            </c:numRef>
          </c:cat>
          <c:val>
            <c:numRef>
              <c:f>'Bilanci Sostenibilità'!$F$3:$F$8</c:f>
              <c:numCache>
                <c:formatCode>0.00</c:formatCode>
                <c:ptCount val="6"/>
                <c:pt idx="0">
                  <c:v>3.275720586726844</c:v>
                </c:pt>
                <c:pt idx="1">
                  <c:v>2.527006481555573</c:v>
                </c:pt>
                <c:pt idx="2">
                  <c:v>2.177284186141582</c:v>
                </c:pt>
                <c:pt idx="3">
                  <c:v>1.96275641025641</c:v>
                </c:pt>
                <c:pt idx="4">
                  <c:v>1.570128529880852</c:v>
                </c:pt>
                <c:pt idx="5">
                  <c:v>1.005267141865893</c:v>
                </c:pt>
              </c:numCache>
            </c:numRef>
          </c:val>
          <c:smooth val="0"/>
          <c:extLst xmlns:c16r2="http://schemas.microsoft.com/office/drawing/2015/06/chart">
            <c:ext xmlns:c16="http://schemas.microsoft.com/office/drawing/2014/chart" uri="{C3380CC4-5D6E-409C-BE32-E72D297353CC}">
              <c16:uniqueId val="{00000003-D8C2-4F45-9BB6-69473D43C921}"/>
            </c:ext>
          </c:extLst>
        </c:ser>
        <c:dLbls>
          <c:dLblPos val="ctr"/>
          <c:showLegendKey val="0"/>
          <c:showVal val="1"/>
          <c:showCatName val="0"/>
          <c:showSerName val="0"/>
          <c:showPercent val="0"/>
          <c:showBubbleSize val="0"/>
        </c:dLbls>
        <c:smooth val="0"/>
        <c:axId val="861882528"/>
        <c:axId val="861884576"/>
      </c:lineChart>
      <c:catAx>
        <c:axId val="861882528"/>
        <c:scaling>
          <c:orientation val="minMax"/>
        </c:scaling>
        <c:delete val="0"/>
        <c:axPos val="b"/>
        <c:numFmt formatCode="General" sourceLinked="1"/>
        <c:majorTickMark val="out"/>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Century Gothic" charset="0"/>
                <a:ea typeface="Century Gothic" charset="0"/>
                <a:cs typeface="Century Gothic" charset="0"/>
              </a:defRPr>
            </a:pPr>
            <a:endParaRPr lang="en-US"/>
          </a:p>
        </c:txPr>
        <c:crossAx val="861884576"/>
        <c:crosses val="autoZero"/>
        <c:auto val="1"/>
        <c:lblAlgn val="ctr"/>
        <c:lblOffset val="100"/>
        <c:noMultiLvlLbl val="0"/>
      </c:catAx>
      <c:valAx>
        <c:axId val="861884576"/>
        <c:scaling>
          <c:orientation val="minMax"/>
        </c:scaling>
        <c:delete val="0"/>
        <c:axPos val="l"/>
        <c:majorGridlines>
          <c:spPr>
            <a:ln w="9525" cap="flat" cmpd="sng" algn="ctr">
              <a:solidFill>
                <a:schemeClr val="tx1">
                  <a:alpha val="10000"/>
                </a:schemeClr>
              </a:solidFill>
              <a:round/>
            </a:ln>
            <a:effectLst/>
          </c:spPr>
        </c:majorGridlines>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bg1"/>
                </a:solidFill>
                <a:latin typeface="Century Gothic" charset="0"/>
                <a:ea typeface="Century Gothic" charset="0"/>
                <a:cs typeface="Century Gothic" charset="0"/>
              </a:defRPr>
            </a:pPr>
            <a:endParaRPr lang="en-US"/>
          </a:p>
        </c:txPr>
        <c:crossAx val="861882528"/>
        <c:crosses val="autoZero"/>
        <c:crossBetween val="between"/>
      </c:valAx>
      <c:spPr>
        <a:solidFill>
          <a:schemeClr val="bg1"/>
        </a:solidFill>
        <a:ln>
          <a:noFill/>
        </a:ln>
        <a:effectLst/>
      </c:spPr>
    </c:plotArea>
    <c:plotVisOnly val="1"/>
    <c:dispBlanksAs val="gap"/>
    <c:showDLblsOverMax val="0"/>
  </c:chart>
  <c:spPr>
    <a:noFill/>
    <a:ln w="9525">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'Bilanci d''Esercizio'!$G$1</c:f>
              <c:strCache>
                <c:ptCount val="1"/>
                <c:pt idx="0">
                  <c:v>Variazione Valore Totale della Produzione</c:v>
                </c:pt>
              </c:strCache>
            </c:strRef>
          </c:tx>
          <c:spPr>
            <a:solidFill>
              <a:srgbClr val="65D09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2"/>
                    </a:solidFill>
                    <a:latin typeface="Century Gothic" charset="0"/>
                    <a:ea typeface="Century Gothic" charset="0"/>
                    <a:cs typeface="Century Gothic" charset="0"/>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'Bilanci d''Esercizio'!$F$2:$F$3</c:f>
              <c:strCache>
                <c:ptCount val="2"/>
                <c:pt idx="0">
                  <c:v>2017-18</c:v>
                </c:pt>
                <c:pt idx="1">
                  <c:v>2018-19</c:v>
                </c:pt>
              </c:strCache>
            </c:strRef>
          </c:cat>
          <c:val>
            <c:numRef>
              <c:f>'Bilanci d''Esercizio'!$G$2:$G$3</c:f>
              <c:numCache>
                <c:formatCode>0%</c:formatCode>
                <c:ptCount val="2"/>
                <c:pt idx="0">
                  <c:v>0.246700310559006</c:v>
                </c:pt>
                <c:pt idx="1">
                  <c:v>0.435933364471431</c:v>
                </c:pt>
              </c:numCache>
            </c:numRef>
          </c:val>
          <c:extLst xmlns:c16r2="http://schemas.microsoft.com/office/drawing/2015/06/chart">
            <c:ext xmlns:c16="http://schemas.microsoft.com/office/drawing/2014/chart" uri="{C3380CC4-5D6E-409C-BE32-E72D297353CC}">
              <c16:uniqueId val="{00000000-9BBE-4CD1-BE3B-03066309F314}"/>
            </c:ext>
          </c:extLst>
        </c:ser>
        <c:ser>
          <c:idx val="1"/>
          <c:order val="1"/>
          <c:tx>
            <c:strRef>
              <c:f>'Bilanci d''Esercizio'!$H$1</c:f>
              <c:strCache>
                <c:ptCount val="1"/>
                <c:pt idx="0">
                  <c:v>Variazione Consumi delle Materie Prime</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2"/>
                    </a:solidFill>
                    <a:latin typeface="Century Gothic" charset="0"/>
                    <a:ea typeface="Century Gothic" charset="0"/>
                    <a:cs typeface="Century Gothic" charset="0"/>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'Bilanci d''Esercizio'!$F$2:$F$3</c:f>
              <c:strCache>
                <c:ptCount val="2"/>
                <c:pt idx="0">
                  <c:v>2017-18</c:v>
                </c:pt>
                <c:pt idx="1">
                  <c:v>2018-19</c:v>
                </c:pt>
              </c:strCache>
            </c:strRef>
          </c:cat>
          <c:val>
            <c:numRef>
              <c:f>'Bilanci d''Esercizio'!$H$2:$H$3</c:f>
              <c:numCache>
                <c:formatCode>0%</c:formatCode>
                <c:ptCount val="2"/>
                <c:pt idx="0">
                  <c:v>0.127492396079757</c:v>
                </c:pt>
                <c:pt idx="1">
                  <c:v>0.23357062570251</c:v>
                </c:pt>
              </c:numCache>
            </c:numRef>
          </c:val>
          <c:extLst xmlns:c16r2="http://schemas.microsoft.com/office/drawing/2015/06/chart">
            <c:ext xmlns:c16="http://schemas.microsoft.com/office/drawing/2014/chart" uri="{C3380CC4-5D6E-409C-BE32-E72D297353CC}">
              <c16:uniqueId val="{00000001-9BBE-4CD1-BE3B-03066309F314}"/>
            </c:ext>
          </c:extLst>
        </c:ser>
        <c:dLbls>
          <c:dLblPos val="inEnd"/>
          <c:showLegendKey val="0"/>
          <c:showVal val="1"/>
          <c:showCatName val="0"/>
          <c:showSerName val="0"/>
          <c:showPercent val="0"/>
          <c:showBubbleSize val="0"/>
        </c:dLbls>
        <c:gapWidth val="100"/>
        <c:overlap val="-24"/>
        <c:axId val="798261408"/>
        <c:axId val="798263728"/>
      </c:barChart>
      <c:catAx>
        <c:axId val="79826140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2"/>
                </a:solidFill>
                <a:latin typeface="Century Gothic" charset="0"/>
                <a:ea typeface="Century Gothic" charset="0"/>
                <a:cs typeface="Century Gothic" charset="0"/>
              </a:defRPr>
            </a:pPr>
            <a:endParaRPr lang="en-US"/>
          </a:p>
        </c:txPr>
        <c:crossAx val="798263728"/>
        <c:crosses val="autoZero"/>
        <c:auto val="1"/>
        <c:lblAlgn val="ctr"/>
        <c:lblOffset val="100"/>
        <c:noMultiLvlLbl val="0"/>
      </c:catAx>
      <c:valAx>
        <c:axId val="798263728"/>
        <c:scaling>
          <c:orientation val="minMax"/>
        </c:scaling>
        <c:delete val="1"/>
        <c:axPos val="l"/>
        <c:majorGridlines>
          <c:spPr>
            <a:ln w="9525" cap="flat" cmpd="sng" algn="ctr">
              <a:solidFill>
                <a:schemeClr val="tx2">
                  <a:lumMod val="15000"/>
                  <a:lumOff val="85000"/>
                </a:schemeClr>
              </a:solidFill>
              <a:round/>
            </a:ln>
            <a:effectLst/>
          </c:spPr>
        </c:majorGridlines>
        <c:numFmt formatCode="0%" sourceLinked="0"/>
        <c:majorTickMark val="none"/>
        <c:minorTickMark val="none"/>
        <c:tickLblPos val="nextTo"/>
        <c:crossAx val="7982614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Century Gothic" charset="0"/>
              <a:ea typeface="Century Gothic" charset="0"/>
              <a:cs typeface="Century Gothic"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51790897706409"/>
          <c:y val="0.053511352105846"/>
          <c:w val="0.948830414879068"/>
          <c:h val="0.7215544262545"/>
        </c:manualLayout>
      </c:layout>
      <c:barChart>
        <c:barDir val="col"/>
        <c:grouping val="stacked"/>
        <c:varyColors val="0"/>
        <c:ser>
          <c:idx val="1"/>
          <c:order val="0"/>
          <c:tx>
            <c:strRef>
              <c:f>'Bilanci Sostenibilità'!$S$13</c:f>
              <c:strCache>
                <c:ptCount val="1"/>
                <c:pt idx="0">
                  <c:v>Totale emissioni derivanti dal consumo di energia elettrica e gas </c:v>
                </c:pt>
              </c:strCache>
            </c:strRef>
          </c:tx>
          <c:spPr>
            <a:gradFill rotWithShape="1">
              <a:gsLst>
                <a:gs pos="0">
                  <a:schemeClr val="accent1">
                    <a:lumMod val="70000"/>
                  </a:schemeClr>
                </a:gs>
                <a:gs pos="86000">
                  <a:schemeClr val="accent1">
                    <a:lumMod val="60000"/>
                    <a:lumOff val="40000"/>
                  </a:schemeClr>
                </a:gs>
                <a:gs pos="9000">
                  <a:schemeClr val="accent1">
                    <a:lumMod val="75000"/>
                  </a:schemeClr>
                </a:gs>
                <a:gs pos="100000">
                  <a:schemeClr val="accent1">
                    <a:lumMod val="50000"/>
                    <a:lumOff val="50000"/>
                  </a:schemeClr>
                </a:gs>
              </a:gsLst>
              <a:lin ang="17400000" scaled="0"/>
            </a:gra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Century Gothic" charset="0"/>
                    <a:ea typeface="Century Gothic" charset="0"/>
                    <a:cs typeface="Century Gothic" charset="0"/>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numRef>
              <c:f>'Bilanci Sostenibilità'!$R$14:$R$17</c:f>
              <c:numCache>
                <c:formatCode>General</c:formatCode>
                <c:ptCount val="4"/>
                <c:pt idx="0">
                  <c:v>2016.0</c:v>
                </c:pt>
                <c:pt idx="1">
                  <c:v>2017.0</c:v>
                </c:pt>
                <c:pt idx="2">
                  <c:v>2018.0</c:v>
                </c:pt>
                <c:pt idx="3">
                  <c:v>2019.0</c:v>
                </c:pt>
              </c:numCache>
            </c:numRef>
          </c:cat>
          <c:val>
            <c:numRef>
              <c:f>'Bilanci Sostenibilità'!$S$14:$S$17</c:f>
              <c:numCache>
                <c:formatCode>0.00</c:formatCode>
                <c:ptCount val="4"/>
                <c:pt idx="0">
                  <c:v>142.12</c:v>
                </c:pt>
                <c:pt idx="1">
                  <c:v>153.06</c:v>
                </c:pt>
                <c:pt idx="2">
                  <c:v>95.8</c:v>
                </c:pt>
                <c:pt idx="3">
                  <c:v>62.9</c:v>
                </c:pt>
              </c:numCache>
            </c:numRef>
          </c:val>
          <c:extLst xmlns:c16r2="http://schemas.microsoft.com/office/drawing/2015/06/chart">
            <c:ext xmlns:c16="http://schemas.microsoft.com/office/drawing/2014/chart" uri="{C3380CC4-5D6E-409C-BE32-E72D297353CC}">
              <c16:uniqueId val="{00000000-6457-4844-893E-C0B0FCDA0196}"/>
            </c:ext>
          </c:extLst>
        </c:ser>
        <c:dLbls>
          <c:dLblPos val="ctr"/>
          <c:showLegendKey val="0"/>
          <c:showVal val="1"/>
          <c:showCatName val="0"/>
          <c:showSerName val="0"/>
          <c:showPercent val="0"/>
          <c:showBubbleSize val="0"/>
        </c:dLbls>
        <c:gapWidth val="150"/>
        <c:overlap val="100"/>
        <c:axId val="858191952"/>
        <c:axId val="892285984"/>
      </c:barChart>
      <c:catAx>
        <c:axId val="858191952"/>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Century Gothic" charset="0"/>
                <a:ea typeface="Century Gothic" charset="0"/>
                <a:cs typeface="Century Gothic" charset="0"/>
              </a:defRPr>
            </a:pPr>
            <a:endParaRPr lang="en-US"/>
          </a:p>
        </c:txPr>
        <c:crossAx val="892285984"/>
        <c:crosses val="autoZero"/>
        <c:auto val="1"/>
        <c:lblAlgn val="ctr"/>
        <c:lblOffset val="100"/>
        <c:noMultiLvlLbl val="0"/>
      </c:catAx>
      <c:valAx>
        <c:axId val="892285984"/>
        <c:scaling>
          <c:orientation val="minMax"/>
        </c:scaling>
        <c:delete val="1"/>
        <c:axPos val="l"/>
        <c:majorGridlines>
          <c:spPr>
            <a:ln w="9525" cap="flat" cmpd="sng" algn="ctr">
              <a:solidFill>
                <a:schemeClr val="bg1">
                  <a:lumMod val="85000"/>
                </a:schemeClr>
              </a:solidFill>
              <a:round/>
            </a:ln>
            <a:effectLst/>
          </c:spPr>
        </c:majorGridlines>
        <c:numFmt formatCode="0.00" sourceLinked="0"/>
        <c:majorTickMark val="none"/>
        <c:minorTickMark val="none"/>
        <c:tickLblPos val="nextTo"/>
        <c:crossAx val="8581919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04">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FFD9A0-48E7-4897-B38E-0877E95377ED}" type="datetimeFigureOut">
              <a:rPr lang="en-US" smtClean="0"/>
              <a:t>3/18/21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467863-AFD4-4165-929E-4BDC310F58C2}" type="slidenum">
              <a:rPr lang="en-US" smtClean="0"/>
              <a:t>‹#›</a:t>
            </a:fld>
            <a:endParaRPr lang="en-US"/>
          </a:p>
        </p:txBody>
      </p:sp>
    </p:spTree>
    <p:extLst>
      <p:ext uri="{BB962C8B-B14F-4D97-AF65-F5344CB8AC3E}">
        <p14:creationId xmlns:p14="http://schemas.microsoft.com/office/powerpoint/2010/main" val="3808161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467863-AFD4-4165-929E-4BDC310F58C2}" type="slidenum">
              <a:rPr lang="en-US" smtClean="0"/>
              <a:t>12</a:t>
            </a:fld>
            <a:endParaRPr lang="en-US"/>
          </a:p>
        </p:txBody>
      </p:sp>
    </p:spTree>
    <p:extLst>
      <p:ext uri="{BB962C8B-B14F-4D97-AF65-F5344CB8AC3E}">
        <p14:creationId xmlns:p14="http://schemas.microsoft.com/office/powerpoint/2010/main" val="3635577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52000"/>
          </a:schemeClr>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3A4C3595-B959-4D4A-B49C-9B5BC530DD3E}"/>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10850096" y="39328"/>
            <a:ext cx="1169187" cy="915478"/>
          </a:xfrm>
          <a:prstGeom prst="rect">
            <a:avLst/>
          </a:prstGeom>
        </p:spPr>
      </p:pic>
      <p:sp>
        <p:nvSpPr>
          <p:cNvPr id="10" name="Diagonal Stripe 9">
            <a:extLst>
              <a:ext uri="{FF2B5EF4-FFF2-40B4-BE49-F238E27FC236}">
                <a16:creationId xmlns:a16="http://schemas.microsoft.com/office/drawing/2014/main" xmlns="" id="{0608D3F7-1DB1-43B4-BF57-5BB2D4C24097}"/>
              </a:ext>
            </a:extLst>
          </p:cNvPr>
          <p:cNvSpPr/>
          <p:nvPr userDrawn="1"/>
        </p:nvSpPr>
        <p:spPr>
          <a:xfrm rot="1555633">
            <a:off x="156916" y="-1559076"/>
            <a:ext cx="10322309" cy="4832722"/>
          </a:xfrm>
          <a:custGeom>
            <a:avLst/>
            <a:gdLst>
              <a:gd name="connsiteX0" fmla="*/ 0 w 10322896"/>
              <a:gd name="connsiteY0" fmla="*/ 2509296 h 5018591"/>
              <a:gd name="connsiteX1" fmla="*/ 5161448 w 10322896"/>
              <a:gd name="connsiteY1" fmla="*/ 0 h 5018591"/>
              <a:gd name="connsiteX2" fmla="*/ 10322896 w 10322896"/>
              <a:gd name="connsiteY2" fmla="*/ 0 h 5018591"/>
              <a:gd name="connsiteX3" fmla="*/ 0 w 10322896"/>
              <a:gd name="connsiteY3" fmla="*/ 5018591 h 5018591"/>
              <a:gd name="connsiteX4" fmla="*/ 0 w 10322896"/>
              <a:gd name="connsiteY4" fmla="*/ 2509296 h 5018591"/>
              <a:gd name="connsiteX0" fmla="*/ 0 w 10322896"/>
              <a:gd name="connsiteY0" fmla="*/ 2509296 h 4833919"/>
              <a:gd name="connsiteX1" fmla="*/ 5161448 w 10322896"/>
              <a:gd name="connsiteY1" fmla="*/ 0 h 4833919"/>
              <a:gd name="connsiteX2" fmla="*/ 10322896 w 10322896"/>
              <a:gd name="connsiteY2" fmla="*/ 0 h 4833919"/>
              <a:gd name="connsiteX3" fmla="*/ 418587 w 10322896"/>
              <a:gd name="connsiteY3" fmla="*/ 4833919 h 4833919"/>
              <a:gd name="connsiteX4" fmla="*/ 0 w 10322896"/>
              <a:gd name="connsiteY4" fmla="*/ 2509296 h 4833919"/>
              <a:gd name="connsiteX0" fmla="*/ 0 w 10286245"/>
              <a:gd name="connsiteY0" fmla="*/ 3978921 h 4833919"/>
              <a:gd name="connsiteX1" fmla="*/ 5124797 w 10286245"/>
              <a:gd name="connsiteY1" fmla="*/ 0 h 4833919"/>
              <a:gd name="connsiteX2" fmla="*/ 10286245 w 10286245"/>
              <a:gd name="connsiteY2" fmla="*/ 0 h 4833919"/>
              <a:gd name="connsiteX3" fmla="*/ 381936 w 10286245"/>
              <a:gd name="connsiteY3" fmla="*/ 4833919 h 4833919"/>
              <a:gd name="connsiteX4" fmla="*/ 0 w 10286245"/>
              <a:gd name="connsiteY4" fmla="*/ 3978921 h 4833919"/>
              <a:gd name="connsiteX0" fmla="*/ 0 w 10286245"/>
              <a:gd name="connsiteY0" fmla="*/ 3981277 h 4836275"/>
              <a:gd name="connsiteX1" fmla="*/ 8107546 w 10286245"/>
              <a:gd name="connsiteY1" fmla="*/ 0 h 4836275"/>
              <a:gd name="connsiteX2" fmla="*/ 10286245 w 10286245"/>
              <a:gd name="connsiteY2" fmla="*/ 2356 h 4836275"/>
              <a:gd name="connsiteX3" fmla="*/ 381936 w 10286245"/>
              <a:gd name="connsiteY3" fmla="*/ 4836275 h 4836275"/>
              <a:gd name="connsiteX4" fmla="*/ 0 w 10286245"/>
              <a:gd name="connsiteY4" fmla="*/ 3981277 h 4836275"/>
              <a:gd name="connsiteX0" fmla="*/ 0 w 10317408"/>
              <a:gd name="connsiteY0" fmla="*/ 3985376 h 4836275"/>
              <a:gd name="connsiteX1" fmla="*/ 8138709 w 10317408"/>
              <a:gd name="connsiteY1" fmla="*/ 0 h 4836275"/>
              <a:gd name="connsiteX2" fmla="*/ 10317408 w 10317408"/>
              <a:gd name="connsiteY2" fmla="*/ 2356 h 4836275"/>
              <a:gd name="connsiteX3" fmla="*/ 413099 w 10317408"/>
              <a:gd name="connsiteY3" fmla="*/ 4836275 h 4836275"/>
              <a:gd name="connsiteX4" fmla="*/ 0 w 10317408"/>
              <a:gd name="connsiteY4" fmla="*/ 3985376 h 4836275"/>
              <a:gd name="connsiteX0" fmla="*/ 0 w 10317408"/>
              <a:gd name="connsiteY0" fmla="*/ 3985377 h 4836275"/>
              <a:gd name="connsiteX1" fmla="*/ 8138709 w 10317408"/>
              <a:gd name="connsiteY1" fmla="*/ 0 h 4836275"/>
              <a:gd name="connsiteX2" fmla="*/ 10317408 w 10317408"/>
              <a:gd name="connsiteY2" fmla="*/ 2356 h 4836275"/>
              <a:gd name="connsiteX3" fmla="*/ 413099 w 10317408"/>
              <a:gd name="connsiteY3" fmla="*/ 4836275 h 4836275"/>
              <a:gd name="connsiteX4" fmla="*/ 0 w 10317408"/>
              <a:gd name="connsiteY4" fmla="*/ 3985377 h 4836275"/>
              <a:gd name="connsiteX0" fmla="*/ 0 w 10303877"/>
              <a:gd name="connsiteY0" fmla="*/ 3967747 h 4836275"/>
              <a:gd name="connsiteX1" fmla="*/ 8125178 w 10303877"/>
              <a:gd name="connsiteY1" fmla="*/ 0 h 4836275"/>
              <a:gd name="connsiteX2" fmla="*/ 10303877 w 10303877"/>
              <a:gd name="connsiteY2" fmla="*/ 2356 h 4836275"/>
              <a:gd name="connsiteX3" fmla="*/ 399568 w 10303877"/>
              <a:gd name="connsiteY3" fmla="*/ 4836275 h 4836275"/>
              <a:gd name="connsiteX4" fmla="*/ 0 w 10303877"/>
              <a:gd name="connsiteY4" fmla="*/ 3967747 h 4836275"/>
              <a:gd name="connsiteX0" fmla="*/ 0 w 10317384"/>
              <a:gd name="connsiteY0" fmla="*/ 3971271 h 4836275"/>
              <a:gd name="connsiteX1" fmla="*/ 8138685 w 10317384"/>
              <a:gd name="connsiteY1" fmla="*/ 0 h 4836275"/>
              <a:gd name="connsiteX2" fmla="*/ 10317384 w 10317384"/>
              <a:gd name="connsiteY2" fmla="*/ 2356 h 4836275"/>
              <a:gd name="connsiteX3" fmla="*/ 413075 w 10317384"/>
              <a:gd name="connsiteY3" fmla="*/ 4836275 h 4836275"/>
              <a:gd name="connsiteX4" fmla="*/ 0 w 10317384"/>
              <a:gd name="connsiteY4" fmla="*/ 3971271 h 4836275"/>
              <a:gd name="connsiteX0" fmla="*/ 0 w 10322309"/>
              <a:gd name="connsiteY0" fmla="*/ 3973665 h 4836275"/>
              <a:gd name="connsiteX1" fmla="*/ 8143610 w 10322309"/>
              <a:gd name="connsiteY1" fmla="*/ 0 h 4836275"/>
              <a:gd name="connsiteX2" fmla="*/ 10322309 w 10322309"/>
              <a:gd name="connsiteY2" fmla="*/ 2356 h 4836275"/>
              <a:gd name="connsiteX3" fmla="*/ 418000 w 10322309"/>
              <a:gd name="connsiteY3" fmla="*/ 4836275 h 4836275"/>
              <a:gd name="connsiteX4" fmla="*/ 0 w 10322309"/>
              <a:gd name="connsiteY4" fmla="*/ 3973665 h 4836275"/>
              <a:gd name="connsiteX0" fmla="*/ 0 w 10322309"/>
              <a:gd name="connsiteY0" fmla="*/ 3973665 h 4836344"/>
              <a:gd name="connsiteX1" fmla="*/ 8143610 w 10322309"/>
              <a:gd name="connsiteY1" fmla="*/ 0 h 4836344"/>
              <a:gd name="connsiteX2" fmla="*/ 10322309 w 10322309"/>
              <a:gd name="connsiteY2" fmla="*/ 2356 h 4836344"/>
              <a:gd name="connsiteX3" fmla="*/ 424120 w 10322309"/>
              <a:gd name="connsiteY3" fmla="*/ 4836344 h 4836344"/>
              <a:gd name="connsiteX4" fmla="*/ 0 w 10322309"/>
              <a:gd name="connsiteY4" fmla="*/ 3973665 h 4836344"/>
              <a:gd name="connsiteX0" fmla="*/ 0 w 10322309"/>
              <a:gd name="connsiteY0" fmla="*/ 3973665 h 4835078"/>
              <a:gd name="connsiteX1" fmla="*/ 8143610 w 10322309"/>
              <a:gd name="connsiteY1" fmla="*/ 0 h 4835078"/>
              <a:gd name="connsiteX2" fmla="*/ 10322309 w 10322309"/>
              <a:gd name="connsiteY2" fmla="*/ 2356 h 4835078"/>
              <a:gd name="connsiteX3" fmla="*/ 420461 w 10322309"/>
              <a:gd name="connsiteY3" fmla="*/ 4835078 h 4835078"/>
              <a:gd name="connsiteX4" fmla="*/ 0 w 10322309"/>
              <a:gd name="connsiteY4" fmla="*/ 3973665 h 4835078"/>
              <a:gd name="connsiteX0" fmla="*/ 0 w 10322309"/>
              <a:gd name="connsiteY0" fmla="*/ 3971309 h 4832722"/>
              <a:gd name="connsiteX1" fmla="*/ 8154587 w 10322309"/>
              <a:gd name="connsiteY1" fmla="*/ 1440 h 4832722"/>
              <a:gd name="connsiteX2" fmla="*/ 10322309 w 10322309"/>
              <a:gd name="connsiteY2" fmla="*/ 0 h 4832722"/>
              <a:gd name="connsiteX3" fmla="*/ 420461 w 10322309"/>
              <a:gd name="connsiteY3" fmla="*/ 4832722 h 4832722"/>
              <a:gd name="connsiteX4" fmla="*/ 0 w 10322309"/>
              <a:gd name="connsiteY4" fmla="*/ 3971309 h 4832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2309" h="4832722">
                <a:moveTo>
                  <a:pt x="0" y="3971309"/>
                </a:moveTo>
                <a:lnTo>
                  <a:pt x="8154587" y="1440"/>
                </a:lnTo>
                <a:lnTo>
                  <a:pt x="10322309" y="0"/>
                </a:lnTo>
                <a:lnTo>
                  <a:pt x="420461" y="4832722"/>
                </a:lnTo>
                <a:lnTo>
                  <a:pt x="0" y="3971309"/>
                </a:lnTo>
                <a:close/>
              </a:path>
            </a:pathLst>
          </a:custGeom>
          <a:gradFill>
            <a:gsLst>
              <a:gs pos="0">
                <a:srgbClr val="019D49"/>
              </a:gs>
              <a:gs pos="88000">
                <a:srgbClr val="84E1A8"/>
              </a:gs>
              <a:gs pos="100000">
                <a:srgbClr val="B4E8C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xmlns="" id="{349F5108-4973-441D-BB27-F599C5FFB820}"/>
              </a:ext>
            </a:extLst>
          </p:cNvPr>
          <p:cNvSpPr>
            <a:spLocks noGrp="1"/>
          </p:cNvSpPr>
          <p:nvPr>
            <p:ph type="ctrTitle" hasCustomPrompt="1"/>
          </p:nvPr>
        </p:nvSpPr>
        <p:spPr>
          <a:xfrm>
            <a:off x="396947" y="179498"/>
            <a:ext cx="9906001" cy="783892"/>
          </a:xfrm>
          <a:prstGeom prst="rect">
            <a:avLst/>
          </a:prstGeom>
        </p:spPr>
        <p:txBody>
          <a:bodyPr anchor="ctr" anchorCtr="0"/>
          <a:lstStyle>
            <a:lvl1pPr algn="l">
              <a:defRPr sz="3600" b="1">
                <a:solidFill>
                  <a:schemeClr val="bg1"/>
                </a:solidFill>
                <a:latin typeface="Times New Roman" panose="02020603050405020304" pitchFamily="18" charset="0"/>
                <a:cs typeface="Times New Roman" panose="02020603050405020304" pitchFamily="18" charset="0"/>
              </a:defRPr>
            </a:lvl1pPr>
          </a:lstStyle>
          <a:p>
            <a:r>
              <a:rPr lang="it-IT" dirty="0"/>
              <a:t>I modelli di business dell’economia circolare</a:t>
            </a:r>
            <a:endParaRPr lang="en-US" dirty="0"/>
          </a:p>
        </p:txBody>
      </p:sp>
      <p:sp>
        <p:nvSpPr>
          <p:cNvPr id="9" name="Rectangle 8">
            <a:extLst>
              <a:ext uri="{FF2B5EF4-FFF2-40B4-BE49-F238E27FC236}">
                <a16:creationId xmlns:a16="http://schemas.microsoft.com/office/drawing/2014/main" xmlns="" id="{496CAE8B-8EF2-4243-BECE-2762BB9F14A9}"/>
              </a:ext>
            </a:extLst>
          </p:cNvPr>
          <p:cNvSpPr/>
          <p:nvPr userDrawn="1"/>
        </p:nvSpPr>
        <p:spPr>
          <a:xfrm>
            <a:off x="223284" y="6379221"/>
            <a:ext cx="3710763" cy="5130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it-IT" sz="1200" dirty="0">
                <a:solidFill>
                  <a:schemeClr val="bg2">
                    <a:lumMod val="75000"/>
                  </a:schemeClr>
                </a:solidFill>
                <a:latin typeface="Source Sans Pro SemiBold" panose="020B0603030403020204" pitchFamily="34" charset="0"/>
                <a:ea typeface="Source Sans Pro SemiBold" panose="020B0603030403020204" pitchFamily="34" charset="0"/>
              </a:rPr>
              <a:t>Relatore: Prof.ssa Laura Rondi</a:t>
            </a:r>
            <a:endParaRPr lang="en-US" sz="1200" dirty="0">
              <a:solidFill>
                <a:schemeClr val="bg2">
                  <a:lumMod val="75000"/>
                </a:schemeClr>
              </a:solidFill>
              <a:latin typeface="Source Sans Pro SemiBold" panose="020B0603030403020204" pitchFamily="34" charset="0"/>
              <a:ea typeface="Source Sans Pro SemiBold" panose="020B0603030403020204" pitchFamily="34" charset="0"/>
            </a:endParaRPr>
          </a:p>
        </p:txBody>
      </p:sp>
      <p:sp>
        <p:nvSpPr>
          <p:cNvPr id="11" name="Rectangle 10">
            <a:extLst>
              <a:ext uri="{FF2B5EF4-FFF2-40B4-BE49-F238E27FC236}">
                <a16:creationId xmlns:a16="http://schemas.microsoft.com/office/drawing/2014/main" xmlns="" id="{9096431C-11EB-45AF-9F1F-BC31D388281D}"/>
              </a:ext>
            </a:extLst>
          </p:cNvPr>
          <p:cNvSpPr/>
          <p:nvPr userDrawn="1"/>
        </p:nvSpPr>
        <p:spPr>
          <a:xfrm>
            <a:off x="3365873" y="6379221"/>
            <a:ext cx="5463813" cy="5130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i="1" dirty="0">
                <a:solidFill>
                  <a:schemeClr val="bg2">
                    <a:lumMod val="90000"/>
                  </a:schemeClr>
                </a:solidFill>
                <a:latin typeface="Source Sans Pro SemiBold" panose="020B0603030403020204" pitchFamily="34" charset="0"/>
                <a:ea typeface="Source Sans Pro SemiBold" panose="020B0603030403020204" pitchFamily="34" charset="0"/>
              </a:rPr>
              <a:t>La separazione tra crescita economia e consumo del pianeta: l’Economia Circolare</a:t>
            </a:r>
            <a:endParaRPr lang="en-US" sz="1200" i="1" dirty="0">
              <a:solidFill>
                <a:schemeClr val="bg2">
                  <a:lumMod val="90000"/>
                </a:schemeClr>
              </a:solidFill>
              <a:latin typeface="Source Sans Pro SemiBold" panose="020B0603030403020204" pitchFamily="34" charset="0"/>
              <a:ea typeface="Source Sans Pro SemiBold" panose="020B0603030403020204" pitchFamily="34" charset="0"/>
            </a:endParaRPr>
          </a:p>
        </p:txBody>
      </p:sp>
      <p:sp>
        <p:nvSpPr>
          <p:cNvPr id="12" name="Rectangle 11">
            <a:extLst>
              <a:ext uri="{FF2B5EF4-FFF2-40B4-BE49-F238E27FC236}">
                <a16:creationId xmlns:a16="http://schemas.microsoft.com/office/drawing/2014/main" xmlns="" id="{89CA8217-DB1B-444B-888E-7EEF79E56F04}"/>
              </a:ext>
            </a:extLst>
          </p:cNvPr>
          <p:cNvSpPr/>
          <p:nvPr userDrawn="1"/>
        </p:nvSpPr>
        <p:spPr>
          <a:xfrm>
            <a:off x="8261511" y="6379221"/>
            <a:ext cx="3710763" cy="5130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200" dirty="0">
                <a:solidFill>
                  <a:schemeClr val="bg2">
                    <a:lumMod val="75000"/>
                  </a:schemeClr>
                </a:solidFill>
                <a:latin typeface="Source Sans Pro SemiBold" panose="020B0603030403020204" pitchFamily="34" charset="0"/>
                <a:ea typeface="Source Sans Pro SemiBold" panose="020B0603030403020204" pitchFamily="34" charset="0"/>
              </a:rPr>
              <a:t>Candidato: Armando Tieri</a:t>
            </a:r>
            <a:endParaRPr lang="en-US" sz="1200" dirty="0">
              <a:solidFill>
                <a:schemeClr val="bg2">
                  <a:lumMod val="75000"/>
                </a:schemeClr>
              </a:solidFill>
              <a:latin typeface="Source Sans Pro SemiBold" panose="020B0603030403020204" pitchFamily="34" charset="0"/>
              <a:ea typeface="Source Sans Pro SemiBold" panose="020B0603030403020204" pitchFamily="34" charset="0"/>
            </a:endParaRPr>
          </a:p>
        </p:txBody>
      </p:sp>
      <p:sp>
        <p:nvSpPr>
          <p:cNvPr id="14" name="Diagonal Stripe 13">
            <a:extLst>
              <a:ext uri="{FF2B5EF4-FFF2-40B4-BE49-F238E27FC236}">
                <a16:creationId xmlns:a16="http://schemas.microsoft.com/office/drawing/2014/main" xmlns="" id="{D1B8A982-D9CE-407A-B0AA-CB4842F2F919}"/>
              </a:ext>
            </a:extLst>
          </p:cNvPr>
          <p:cNvSpPr/>
          <p:nvPr userDrawn="1"/>
        </p:nvSpPr>
        <p:spPr>
          <a:xfrm rot="3761496">
            <a:off x="11921714" y="673575"/>
            <a:ext cx="218384" cy="476270"/>
          </a:xfrm>
          <a:custGeom>
            <a:avLst/>
            <a:gdLst>
              <a:gd name="connsiteX0" fmla="*/ 0 w 2207392"/>
              <a:gd name="connsiteY0" fmla="*/ 2158807 h 4317614"/>
              <a:gd name="connsiteX1" fmla="*/ 1103696 w 2207392"/>
              <a:gd name="connsiteY1" fmla="*/ 0 h 4317614"/>
              <a:gd name="connsiteX2" fmla="*/ 2207392 w 2207392"/>
              <a:gd name="connsiteY2" fmla="*/ 0 h 4317614"/>
              <a:gd name="connsiteX3" fmla="*/ 0 w 2207392"/>
              <a:gd name="connsiteY3" fmla="*/ 4317614 h 4317614"/>
              <a:gd name="connsiteX4" fmla="*/ 0 w 2207392"/>
              <a:gd name="connsiteY4" fmla="*/ 2158807 h 4317614"/>
              <a:gd name="connsiteX0" fmla="*/ 0 w 1103696"/>
              <a:gd name="connsiteY0" fmla="*/ 2158807 h 4317614"/>
              <a:gd name="connsiteX1" fmla="*/ 1103696 w 1103696"/>
              <a:gd name="connsiteY1" fmla="*/ 0 h 4317614"/>
              <a:gd name="connsiteX2" fmla="*/ 184843 w 1103696"/>
              <a:gd name="connsiteY2" fmla="*/ 3963559 h 4317614"/>
              <a:gd name="connsiteX3" fmla="*/ 0 w 1103696"/>
              <a:gd name="connsiteY3" fmla="*/ 4317614 h 4317614"/>
              <a:gd name="connsiteX4" fmla="*/ 0 w 1103696"/>
              <a:gd name="connsiteY4" fmla="*/ 2158807 h 4317614"/>
              <a:gd name="connsiteX0" fmla="*/ 0 w 184843"/>
              <a:gd name="connsiteY0" fmla="*/ 0 h 2158807"/>
              <a:gd name="connsiteX1" fmla="*/ 76127 w 184843"/>
              <a:gd name="connsiteY1" fmla="*/ 1720176 h 2158807"/>
              <a:gd name="connsiteX2" fmla="*/ 184843 w 184843"/>
              <a:gd name="connsiteY2" fmla="*/ 1804752 h 2158807"/>
              <a:gd name="connsiteX3" fmla="*/ 0 w 184843"/>
              <a:gd name="connsiteY3" fmla="*/ 2158807 h 2158807"/>
              <a:gd name="connsiteX4" fmla="*/ 0 w 184843"/>
              <a:gd name="connsiteY4" fmla="*/ 0 h 2158807"/>
              <a:gd name="connsiteX0" fmla="*/ 0 w 201864"/>
              <a:gd name="connsiteY0" fmla="*/ 0 h 480363"/>
              <a:gd name="connsiteX1" fmla="*/ 93148 w 201864"/>
              <a:gd name="connsiteY1" fmla="*/ 41732 h 480363"/>
              <a:gd name="connsiteX2" fmla="*/ 201864 w 201864"/>
              <a:gd name="connsiteY2" fmla="*/ 126308 h 480363"/>
              <a:gd name="connsiteX3" fmla="*/ 17021 w 201864"/>
              <a:gd name="connsiteY3" fmla="*/ 480363 h 480363"/>
              <a:gd name="connsiteX4" fmla="*/ 0 w 201864"/>
              <a:gd name="connsiteY4" fmla="*/ 0 h 480363"/>
              <a:gd name="connsiteX0" fmla="*/ 0 w 204095"/>
              <a:gd name="connsiteY0" fmla="*/ 0 h 480363"/>
              <a:gd name="connsiteX1" fmla="*/ 93148 w 204095"/>
              <a:gd name="connsiteY1" fmla="*/ 41732 h 480363"/>
              <a:gd name="connsiteX2" fmla="*/ 204095 w 204095"/>
              <a:gd name="connsiteY2" fmla="*/ 118527 h 480363"/>
              <a:gd name="connsiteX3" fmla="*/ 17021 w 204095"/>
              <a:gd name="connsiteY3" fmla="*/ 480363 h 480363"/>
              <a:gd name="connsiteX4" fmla="*/ 0 w 204095"/>
              <a:gd name="connsiteY4" fmla="*/ 0 h 480363"/>
              <a:gd name="connsiteX0" fmla="*/ 0 w 204095"/>
              <a:gd name="connsiteY0" fmla="*/ 0 h 480363"/>
              <a:gd name="connsiteX1" fmla="*/ 81632 w 204095"/>
              <a:gd name="connsiteY1" fmla="*/ 53652 h 480363"/>
              <a:gd name="connsiteX2" fmla="*/ 204095 w 204095"/>
              <a:gd name="connsiteY2" fmla="*/ 118527 h 480363"/>
              <a:gd name="connsiteX3" fmla="*/ 17021 w 204095"/>
              <a:gd name="connsiteY3" fmla="*/ 480363 h 480363"/>
              <a:gd name="connsiteX4" fmla="*/ 0 w 204095"/>
              <a:gd name="connsiteY4" fmla="*/ 0 h 480363"/>
              <a:gd name="connsiteX0" fmla="*/ 0 w 219113"/>
              <a:gd name="connsiteY0" fmla="*/ 0 h 472038"/>
              <a:gd name="connsiteX1" fmla="*/ 96650 w 219113"/>
              <a:gd name="connsiteY1" fmla="*/ 45327 h 472038"/>
              <a:gd name="connsiteX2" fmla="*/ 219113 w 219113"/>
              <a:gd name="connsiteY2" fmla="*/ 110202 h 472038"/>
              <a:gd name="connsiteX3" fmla="*/ 32039 w 219113"/>
              <a:gd name="connsiteY3" fmla="*/ 472038 h 472038"/>
              <a:gd name="connsiteX4" fmla="*/ 0 w 219113"/>
              <a:gd name="connsiteY4" fmla="*/ 0 h 472038"/>
              <a:gd name="connsiteX0" fmla="*/ 0 w 219113"/>
              <a:gd name="connsiteY0" fmla="*/ 0 h 472038"/>
              <a:gd name="connsiteX1" fmla="*/ 96650 w 219113"/>
              <a:gd name="connsiteY1" fmla="*/ 45327 h 472038"/>
              <a:gd name="connsiteX2" fmla="*/ 219113 w 219113"/>
              <a:gd name="connsiteY2" fmla="*/ 110202 h 472038"/>
              <a:gd name="connsiteX3" fmla="*/ 32039 w 219113"/>
              <a:gd name="connsiteY3" fmla="*/ 472038 h 472038"/>
              <a:gd name="connsiteX4" fmla="*/ 0 w 219113"/>
              <a:gd name="connsiteY4" fmla="*/ 0 h 472038"/>
              <a:gd name="connsiteX0" fmla="*/ 0 w 216928"/>
              <a:gd name="connsiteY0" fmla="*/ 0 h 476270"/>
              <a:gd name="connsiteX1" fmla="*/ 94465 w 216928"/>
              <a:gd name="connsiteY1" fmla="*/ 49559 h 476270"/>
              <a:gd name="connsiteX2" fmla="*/ 216928 w 216928"/>
              <a:gd name="connsiteY2" fmla="*/ 114434 h 476270"/>
              <a:gd name="connsiteX3" fmla="*/ 29854 w 216928"/>
              <a:gd name="connsiteY3" fmla="*/ 476270 h 476270"/>
              <a:gd name="connsiteX4" fmla="*/ 0 w 216928"/>
              <a:gd name="connsiteY4" fmla="*/ 0 h 476270"/>
              <a:gd name="connsiteX0" fmla="*/ 0 w 216928"/>
              <a:gd name="connsiteY0" fmla="*/ 0 h 476270"/>
              <a:gd name="connsiteX1" fmla="*/ 94465 w 216928"/>
              <a:gd name="connsiteY1" fmla="*/ 49559 h 476270"/>
              <a:gd name="connsiteX2" fmla="*/ 216928 w 216928"/>
              <a:gd name="connsiteY2" fmla="*/ 114434 h 476270"/>
              <a:gd name="connsiteX3" fmla="*/ 29854 w 216928"/>
              <a:gd name="connsiteY3" fmla="*/ 476270 h 476270"/>
              <a:gd name="connsiteX4" fmla="*/ 0 w 216928"/>
              <a:gd name="connsiteY4" fmla="*/ 0 h 476270"/>
              <a:gd name="connsiteX0" fmla="*/ 0 w 218384"/>
              <a:gd name="connsiteY0" fmla="*/ 0 h 476270"/>
              <a:gd name="connsiteX1" fmla="*/ 94465 w 218384"/>
              <a:gd name="connsiteY1" fmla="*/ 49559 h 476270"/>
              <a:gd name="connsiteX2" fmla="*/ 218384 w 218384"/>
              <a:gd name="connsiteY2" fmla="*/ 111613 h 476270"/>
              <a:gd name="connsiteX3" fmla="*/ 29854 w 218384"/>
              <a:gd name="connsiteY3" fmla="*/ 476270 h 476270"/>
              <a:gd name="connsiteX4" fmla="*/ 0 w 218384"/>
              <a:gd name="connsiteY4" fmla="*/ 0 h 476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84" h="476270">
                <a:moveTo>
                  <a:pt x="0" y="0"/>
                </a:moveTo>
                <a:lnTo>
                  <a:pt x="94465" y="49559"/>
                </a:lnTo>
                <a:lnTo>
                  <a:pt x="218384" y="111613"/>
                </a:lnTo>
                <a:lnTo>
                  <a:pt x="29854" y="476270"/>
                </a:lnTo>
                <a:lnTo>
                  <a:pt x="0" y="0"/>
                </a:lnTo>
                <a:close/>
              </a:path>
            </a:pathLst>
          </a:custGeom>
          <a:gradFill flip="none" rotWithShape="1">
            <a:gsLst>
              <a:gs pos="40000">
                <a:srgbClr val="84E1A8"/>
              </a:gs>
              <a:gs pos="100000">
                <a:srgbClr val="B4E8C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2286389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486C3F-281F-45BE-91F5-D48425A2A85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B6948F0D-29BB-4B03-B450-2CB22BFC9CA2}"/>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3FED645-26CD-4931-B445-BE44A74C5E33}"/>
              </a:ext>
            </a:extLst>
          </p:cNvPr>
          <p:cNvSpPr>
            <a:spLocks noGrp="1"/>
          </p:cNvSpPr>
          <p:nvPr>
            <p:ph type="dt" sz="half" idx="10"/>
          </p:nvPr>
        </p:nvSpPr>
        <p:spPr/>
        <p:txBody>
          <a:bodyPr/>
          <a:lstStyle/>
          <a:p>
            <a:fld id="{2D1834B8-12E9-4DC3-ABFA-4A259215C220}" type="datetime1">
              <a:rPr lang="en-US" smtClean="0"/>
              <a:t>3/18/21</a:t>
            </a:fld>
            <a:endParaRPr lang="en-US"/>
          </a:p>
        </p:txBody>
      </p:sp>
      <p:sp>
        <p:nvSpPr>
          <p:cNvPr id="5" name="Footer Placeholder 4">
            <a:extLst>
              <a:ext uri="{FF2B5EF4-FFF2-40B4-BE49-F238E27FC236}">
                <a16:creationId xmlns:a16="http://schemas.microsoft.com/office/drawing/2014/main" xmlns="" id="{F23BA311-CF37-426B-9FAC-2B9EC15CEA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FAE4D5D-D92F-4832-B062-01F5A2D75EE2}"/>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1986808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C5CA4274-EA38-4721-B739-D1C11FECD9EE}"/>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E41AE29-A4BE-4A4B-9CE5-0F0AC1DE898E}"/>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8644C2D-19CA-41E1-863B-D865A1AE0FCA}"/>
              </a:ext>
            </a:extLst>
          </p:cNvPr>
          <p:cNvSpPr>
            <a:spLocks noGrp="1"/>
          </p:cNvSpPr>
          <p:nvPr>
            <p:ph type="dt" sz="half" idx="10"/>
          </p:nvPr>
        </p:nvSpPr>
        <p:spPr/>
        <p:txBody>
          <a:bodyPr/>
          <a:lstStyle/>
          <a:p>
            <a:fld id="{EED9AF7B-4AB2-48A4-9B18-503C7CC39115}" type="datetime1">
              <a:rPr lang="en-US" smtClean="0"/>
              <a:t>3/18/21</a:t>
            </a:fld>
            <a:endParaRPr lang="en-US"/>
          </a:p>
        </p:txBody>
      </p:sp>
      <p:sp>
        <p:nvSpPr>
          <p:cNvPr id="5" name="Footer Placeholder 4">
            <a:extLst>
              <a:ext uri="{FF2B5EF4-FFF2-40B4-BE49-F238E27FC236}">
                <a16:creationId xmlns:a16="http://schemas.microsoft.com/office/drawing/2014/main" xmlns="" id="{FA31E3A5-1E7C-499C-A05D-5B8359950F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E96C1AF-D65B-4EE4-8C1D-665A88F15908}"/>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2479797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BEDC2E-AFA5-4A39-919E-24F7B632BD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137FFFCD-DCE8-4E5D-8185-BA3619040F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161ADA9F-4B00-48A0-A745-C4BE64E63A02}"/>
              </a:ext>
            </a:extLst>
          </p:cNvPr>
          <p:cNvSpPr>
            <a:spLocks noGrp="1"/>
          </p:cNvSpPr>
          <p:nvPr>
            <p:ph type="dt" sz="half" idx="10"/>
          </p:nvPr>
        </p:nvSpPr>
        <p:spPr/>
        <p:txBody>
          <a:bodyPr/>
          <a:lstStyle/>
          <a:p>
            <a:fld id="{C13D31B4-FCB9-4093-AECA-673CDB075643}" type="datetime1">
              <a:rPr lang="en-US" smtClean="0"/>
              <a:t>3/18/21</a:t>
            </a:fld>
            <a:endParaRPr lang="en-US"/>
          </a:p>
        </p:txBody>
      </p:sp>
      <p:sp>
        <p:nvSpPr>
          <p:cNvPr id="5" name="Footer Placeholder 4">
            <a:extLst>
              <a:ext uri="{FF2B5EF4-FFF2-40B4-BE49-F238E27FC236}">
                <a16:creationId xmlns:a16="http://schemas.microsoft.com/office/drawing/2014/main" xmlns="" id="{59C772D9-4002-4AB4-B50F-55E86DA14C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6802555-E83F-4E1F-883A-418294470A1B}"/>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3722222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4A32B2-9E64-4DD2-A628-E96C679EBF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9E8D24E-C914-4676-B841-1150D1C759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998F051-C560-46F6-8B0A-ED6BD8407DA8}"/>
              </a:ext>
            </a:extLst>
          </p:cNvPr>
          <p:cNvSpPr>
            <a:spLocks noGrp="1"/>
          </p:cNvSpPr>
          <p:nvPr>
            <p:ph type="dt" sz="half" idx="10"/>
          </p:nvPr>
        </p:nvSpPr>
        <p:spPr/>
        <p:txBody>
          <a:bodyPr/>
          <a:lstStyle/>
          <a:p>
            <a:fld id="{17BA041C-0DD1-4E8D-8E25-2FC59C8495ED}" type="datetime1">
              <a:rPr lang="en-US" smtClean="0"/>
              <a:t>3/18/21</a:t>
            </a:fld>
            <a:endParaRPr lang="en-US"/>
          </a:p>
        </p:txBody>
      </p:sp>
      <p:sp>
        <p:nvSpPr>
          <p:cNvPr id="5" name="Footer Placeholder 4">
            <a:extLst>
              <a:ext uri="{FF2B5EF4-FFF2-40B4-BE49-F238E27FC236}">
                <a16:creationId xmlns:a16="http://schemas.microsoft.com/office/drawing/2014/main" xmlns="" id="{BFA30132-3218-49E8-BDC6-8BF86708A1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4F2B1E0-640B-437B-9C30-E2227C19F287}"/>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15051093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B1C78A-D220-4E44-8C18-690FBB6A6C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E937D25F-CB20-48F1-BB39-21193B6509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67FBD26-4238-41E9-B766-C11052428D7A}"/>
              </a:ext>
            </a:extLst>
          </p:cNvPr>
          <p:cNvSpPr>
            <a:spLocks noGrp="1"/>
          </p:cNvSpPr>
          <p:nvPr>
            <p:ph type="dt" sz="half" idx="10"/>
          </p:nvPr>
        </p:nvSpPr>
        <p:spPr/>
        <p:txBody>
          <a:bodyPr/>
          <a:lstStyle/>
          <a:p>
            <a:fld id="{7C1DD8AC-6534-426D-9B20-5F75E1D9E506}" type="datetime1">
              <a:rPr lang="en-US" smtClean="0"/>
              <a:t>3/18/21</a:t>
            </a:fld>
            <a:endParaRPr lang="en-US"/>
          </a:p>
        </p:txBody>
      </p:sp>
      <p:sp>
        <p:nvSpPr>
          <p:cNvPr id="5" name="Footer Placeholder 4">
            <a:extLst>
              <a:ext uri="{FF2B5EF4-FFF2-40B4-BE49-F238E27FC236}">
                <a16:creationId xmlns:a16="http://schemas.microsoft.com/office/drawing/2014/main" xmlns="" id="{AB3E6719-7E49-4DAC-B1CF-B882B40559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A4C5C80-CBB2-487C-BE9E-05F4BBF5E5AA}"/>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2231174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49DCCB-BAE2-4A96-B4D5-7E4F0CD3CC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A2399D2-5F2B-4A3C-ABEA-B3A8CEEE03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FE4DCE86-C1AC-42F6-81AC-8989596A057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81D300E9-F086-49FB-A132-71DFD85573ED}"/>
              </a:ext>
            </a:extLst>
          </p:cNvPr>
          <p:cNvSpPr>
            <a:spLocks noGrp="1"/>
          </p:cNvSpPr>
          <p:nvPr>
            <p:ph type="dt" sz="half" idx="10"/>
          </p:nvPr>
        </p:nvSpPr>
        <p:spPr/>
        <p:txBody>
          <a:bodyPr/>
          <a:lstStyle/>
          <a:p>
            <a:fld id="{C2A8EC58-8F3A-44C2-B432-FB17C6871948}" type="datetime1">
              <a:rPr lang="en-US" smtClean="0"/>
              <a:t>3/18/21</a:t>
            </a:fld>
            <a:endParaRPr lang="en-US"/>
          </a:p>
        </p:txBody>
      </p:sp>
      <p:sp>
        <p:nvSpPr>
          <p:cNvPr id="6" name="Footer Placeholder 5">
            <a:extLst>
              <a:ext uri="{FF2B5EF4-FFF2-40B4-BE49-F238E27FC236}">
                <a16:creationId xmlns:a16="http://schemas.microsoft.com/office/drawing/2014/main" xmlns="" id="{49AD086C-D19C-46EF-96B1-435C0B9A0B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E3D36136-121E-4FAD-B834-5CFD883C0453}"/>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1168152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68C943-FAFC-4295-855A-27054A586A0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73723DBA-2BD2-4A60-9DC6-5C07BCC1FE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F044C7B1-B865-4ED7-BECD-1D6AD95C58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0862A06E-0396-4805-93F7-E49F36BAB5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0219F97F-3DCB-4050-AB93-F766EDE291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E3B98CA0-5382-482D-A6BF-961AC0F6C03D}"/>
              </a:ext>
            </a:extLst>
          </p:cNvPr>
          <p:cNvSpPr>
            <a:spLocks noGrp="1"/>
          </p:cNvSpPr>
          <p:nvPr>
            <p:ph type="dt" sz="half" idx="10"/>
          </p:nvPr>
        </p:nvSpPr>
        <p:spPr/>
        <p:txBody>
          <a:bodyPr/>
          <a:lstStyle/>
          <a:p>
            <a:fld id="{8BA68FC8-9F41-4892-ACA3-18F9658A45B6}" type="datetime1">
              <a:rPr lang="en-US" smtClean="0"/>
              <a:t>3/18/21</a:t>
            </a:fld>
            <a:endParaRPr lang="en-US"/>
          </a:p>
        </p:txBody>
      </p:sp>
      <p:sp>
        <p:nvSpPr>
          <p:cNvPr id="8" name="Footer Placeholder 7">
            <a:extLst>
              <a:ext uri="{FF2B5EF4-FFF2-40B4-BE49-F238E27FC236}">
                <a16:creationId xmlns:a16="http://schemas.microsoft.com/office/drawing/2014/main" xmlns="" id="{EE904515-0C10-40B2-8207-51C8E76824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54CB3A38-EBCB-43FF-9334-9F51264A9FD0}"/>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19690742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A6BDC3-3535-47FE-B2C2-496347EDBF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6B8E2D-8FAF-4911-9A3C-7317E8178E58}"/>
              </a:ext>
            </a:extLst>
          </p:cNvPr>
          <p:cNvSpPr>
            <a:spLocks noGrp="1"/>
          </p:cNvSpPr>
          <p:nvPr>
            <p:ph type="dt" sz="half" idx="10"/>
          </p:nvPr>
        </p:nvSpPr>
        <p:spPr/>
        <p:txBody>
          <a:bodyPr/>
          <a:lstStyle/>
          <a:p>
            <a:fld id="{C369E871-4EE6-4817-80ED-9AC4BD1EF47B}" type="datetime1">
              <a:rPr lang="en-US" smtClean="0"/>
              <a:t>3/18/21</a:t>
            </a:fld>
            <a:endParaRPr lang="en-US"/>
          </a:p>
        </p:txBody>
      </p:sp>
      <p:sp>
        <p:nvSpPr>
          <p:cNvPr id="4" name="Footer Placeholder 3">
            <a:extLst>
              <a:ext uri="{FF2B5EF4-FFF2-40B4-BE49-F238E27FC236}">
                <a16:creationId xmlns:a16="http://schemas.microsoft.com/office/drawing/2014/main" xmlns="" id="{24145675-9EE5-4236-8049-6D752E464D6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B7ADC546-46DA-41A1-8E71-EBD0F53B7CB2}"/>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2138212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796E865-AE67-4D4B-908D-A4420F11F56C}"/>
              </a:ext>
            </a:extLst>
          </p:cNvPr>
          <p:cNvSpPr>
            <a:spLocks noGrp="1"/>
          </p:cNvSpPr>
          <p:nvPr>
            <p:ph type="dt" sz="half" idx="10"/>
          </p:nvPr>
        </p:nvSpPr>
        <p:spPr/>
        <p:txBody>
          <a:bodyPr/>
          <a:lstStyle/>
          <a:p>
            <a:fld id="{DFA5CCD0-3646-4DB5-938C-CBA911C7491E}" type="datetime1">
              <a:rPr lang="en-US" smtClean="0"/>
              <a:t>3/18/21</a:t>
            </a:fld>
            <a:endParaRPr lang="en-US"/>
          </a:p>
        </p:txBody>
      </p:sp>
      <p:sp>
        <p:nvSpPr>
          <p:cNvPr id="3" name="Footer Placeholder 2">
            <a:extLst>
              <a:ext uri="{FF2B5EF4-FFF2-40B4-BE49-F238E27FC236}">
                <a16:creationId xmlns:a16="http://schemas.microsoft.com/office/drawing/2014/main" xmlns="" id="{EE3E78F4-A91B-4C4F-88CB-3FCB3FD8549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728A79E9-BCE8-44AC-BEEE-8B2843DA4E65}"/>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2238030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D019AE-133F-4FA2-B073-E79AA6BB86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29502C88-A9B3-44A3-80E1-DDC260F804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69D919A1-2259-4CB6-8CF8-0D9F58468C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6823A358-1913-4DDB-876D-EFF39D6B00BF}"/>
              </a:ext>
            </a:extLst>
          </p:cNvPr>
          <p:cNvSpPr>
            <a:spLocks noGrp="1"/>
          </p:cNvSpPr>
          <p:nvPr>
            <p:ph type="dt" sz="half" idx="10"/>
          </p:nvPr>
        </p:nvSpPr>
        <p:spPr/>
        <p:txBody>
          <a:bodyPr/>
          <a:lstStyle/>
          <a:p>
            <a:fld id="{EFC11EB0-31BD-493C-88F2-1CD8A4C1B815}" type="datetime1">
              <a:rPr lang="en-US" smtClean="0"/>
              <a:t>3/18/21</a:t>
            </a:fld>
            <a:endParaRPr lang="en-US"/>
          </a:p>
        </p:txBody>
      </p:sp>
      <p:sp>
        <p:nvSpPr>
          <p:cNvPr id="6" name="Footer Placeholder 5">
            <a:extLst>
              <a:ext uri="{FF2B5EF4-FFF2-40B4-BE49-F238E27FC236}">
                <a16:creationId xmlns:a16="http://schemas.microsoft.com/office/drawing/2014/main" xmlns="" id="{79E8D7F5-DA03-4CC3-A763-305AFAF9A4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157CA29-1538-42F4-9324-2644C8C3502A}"/>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3960653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93F4BF-0325-438F-B28E-3EB0F6D3738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B88349C-89B9-4EFE-B29C-2C2EAF5D6E27}"/>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2D8FC33-84DC-42B2-9235-CEBD56B01D42}"/>
              </a:ext>
            </a:extLst>
          </p:cNvPr>
          <p:cNvSpPr>
            <a:spLocks noGrp="1"/>
          </p:cNvSpPr>
          <p:nvPr>
            <p:ph type="dt" sz="half" idx="10"/>
          </p:nvPr>
        </p:nvSpPr>
        <p:spPr/>
        <p:txBody>
          <a:bodyPr/>
          <a:lstStyle/>
          <a:p>
            <a:fld id="{75731606-6246-4D49-9ED0-E3875EDFE87C}" type="datetime1">
              <a:rPr lang="en-US" smtClean="0"/>
              <a:t>3/18/21</a:t>
            </a:fld>
            <a:endParaRPr lang="en-US"/>
          </a:p>
        </p:txBody>
      </p:sp>
      <p:sp>
        <p:nvSpPr>
          <p:cNvPr id="5" name="Footer Placeholder 4">
            <a:extLst>
              <a:ext uri="{FF2B5EF4-FFF2-40B4-BE49-F238E27FC236}">
                <a16:creationId xmlns:a16="http://schemas.microsoft.com/office/drawing/2014/main" xmlns="" id="{646CDCFC-DC04-4C44-8C93-1207E1C053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B776F9E-C1FD-44A4-9D3D-0A02217A9F3B}"/>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42780267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7C2201-7751-4D84-9B45-69A1C1A624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95C77F14-01B1-4D6E-9880-1DCB2607BE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CDF1115B-28E1-46E4-A80B-F2FDFFB61E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5ADCB94E-7B10-4952-AF09-D21F74967B58}"/>
              </a:ext>
            </a:extLst>
          </p:cNvPr>
          <p:cNvSpPr>
            <a:spLocks noGrp="1"/>
          </p:cNvSpPr>
          <p:nvPr>
            <p:ph type="dt" sz="half" idx="10"/>
          </p:nvPr>
        </p:nvSpPr>
        <p:spPr/>
        <p:txBody>
          <a:bodyPr/>
          <a:lstStyle/>
          <a:p>
            <a:fld id="{640CC66E-AC3A-4FC7-835C-BCF8FC6EA8C8}" type="datetime1">
              <a:rPr lang="en-US" smtClean="0"/>
              <a:t>3/18/21</a:t>
            </a:fld>
            <a:endParaRPr lang="en-US"/>
          </a:p>
        </p:txBody>
      </p:sp>
      <p:sp>
        <p:nvSpPr>
          <p:cNvPr id="6" name="Footer Placeholder 5">
            <a:extLst>
              <a:ext uri="{FF2B5EF4-FFF2-40B4-BE49-F238E27FC236}">
                <a16:creationId xmlns:a16="http://schemas.microsoft.com/office/drawing/2014/main" xmlns="" id="{4295C54B-4A2E-4AEC-AC4D-9D9C0E7DED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11833ED-0F8F-4947-B6B1-6F614ADA0D9B}"/>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4143586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EAF694-9B41-4A38-AE32-AE83F6CF5D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9EEC6BDD-AEDB-43C9-A2E2-A4726F4B03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92A9360-9195-458C-8838-C5E4D1CE6FFA}"/>
              </a:ext>
            </a:extLst>
          </p:cNvPr>
          <p:cNvSpPr>
            <a:spLocks noGrp="1"/>
          </p:cNvSpPr>
          <p:nvPr>
            <p:ph type="dt" sz="half" idx="10"/>
          </p:nvPr>
        </p:nvSpPr>
        <p:spPr/>
        <p:txBody>
          <a:bodyPr/>
          <a:lstStyle/>
          <a:p>
            <a:fld id="{BDD61FD5-3612-4C99-8978-C78926A3AE7D}" type="datetime1">
              <a:rPr lang="en-US" smtClean="0"/>
              <a:t>3/18/21</a:t>
            </a:fld>
            <a:endParaRPr lang="en-US"/>
          </a:p>
        </p:txBody>
      </p:sp>
      <p:sp>
        <p:nvSpPr>
          <p:cNvPr id="5" name="Footer Placeholder 4">
            <a:extLst>
              <a:ext uri="{FF2B5EF4-FFF2-40B4-BE49-F238E27FC236}">
                <a16:creationId xmlns:a16="http://schemas.microsoft.com/office/drawing/2014/main" xmlns="" id="{044A8CA5-614F-465A-B7FB-73291E6B1E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DDAE662-48C3-4806-8C4F-992D657D5FC2}"/>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2706908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3927E0B-7AA9-43B9-99E0-45929F0A41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DBCC8270-BAAF-4E0F-B203-43ADDF47C70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F0546D4-0CE8-40FB-A305-D90690A6B464}"/>
              </a:ext>
            </a:extLst>
          </p:cNvPr>
          <p:cNvSpPr>
            <a:spLocks noGrp="1"/>
          </p:cNvSpPr>
          <p:nvPr>
            <p:ph type="dt" sz="half" idx="10"/>
          </p:nvPr>
        </p:nvSpPr>
        <p:spPr/>
        <p:txBody>
          <a:bodyPr/>
          <a:lstStyle/>
          <a:p>
            <a:fld id="{F8A2DB07-70F5-4E72-AAAE-DB70D050893E}" type="datetime1">
              <a:rPr lang="en-US" smtClean="0"/>
              <a:t>3/18/21</a:t>
            </a:fld>
            <a:endParaRPr lang="en-US"/>
          </a:p>
        </p:txBody>
      </p:sp>
      <p:sp>
        <p:nvSpPr>
          <p:cNvPr id="5" name="Footer Placeholder 4">
            <a:extLst>
              <a:ext uri="{FF2B5EF4-FFF2-40B4-BE49-F238E27FC236}">
                <a16:creationId xmlns:a16="http://schemas.microsoft.com/office/drawing/2014/main" xmlns="" id="{D534F7E7-921C-44F0-886F-8C57019062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4EF78D9-6BE5-4B39-903D-F28F1F44C9AA}"/>
              </a:ext>
            </a:extLst>
          </p:cNvPr>
          <p:cNvSpPr>
            <a:spLocks noGrp="1"/>
          </p:cNvSpPr>
          <p:nvPr>
            <p:ph type="sldNum" sz="quarter" idx="12"/>
          </p:nvPr>
        </p:nvSpPr>
        <p:spPr/>
        <p:txBody>
          <a:bodyPr/>
          <a:lstStyle/>
          <a:p>
            <a:fld id="{42FBDFB8-F528-4895-8A97-6D22B9C68B66}" type="slidenum">
              <a:rPr lang="en-US" smtClean="0"/>
              <a:t>‹#›</a:t>
            </a:fld>
            <a:endParaRPr lang="en-US"/>
          </a:p>
        </p:txBody>
      </p:sp>
    </p:spTree>
    <p:extLst>
      <p:ext uri="{BB962C8B-B14F-4D97-AF65-F5344CB8AC3E}">
        <p14:creationId xmlns:p14="http://schemas.microsoft.com/office/powerpoint/2010/main" val="811672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02B372-B43B-4D1C-9186-791D75831A9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5F7F5878-BFA6-4F12-9EE5-AB950021B5B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5AB7AF79-3BF6-48F7-8080-9030CD6735E1}"/>
              </a:ext>
            </a:extLst>
          </p:cNvPr>
          <p:cNvSpPr>
            <a:spLocks noGrp="1"/>
          </p:cNvSpPr>
          <p:nvPr>
            <p:ph type="dt" sz="half" idx="10"/>
          </p:nvPr>
        </p:nvSpPr>
        <p:spPr/>
        <p:txBody>
          <a:bodyPr/>
          <a:lstStyle/>
          <a:p>
            <a:fld id="{4973C583-CB0B-437B-BB2F-014EA8B8F4E5}" type="datetime1">
              <a:rPr lang="en-US" smtClean="0"/>
              <a:t>3/18/21</a:t>
            </a:fld>
            <a:endParaRPr lang="en-US"/>
          </a:p>
        </p:txBody>
      </p:sp>
      <p:sp>
        <p:nvSpPr>
          <p:cNvPr id="5" name="Footer Placeholder 4">
            <a:extLst>
              <a:ext uri="{FF2B5EF4-FFF2-40B4-BE49-F238E27FC236}">
                <a16:creationId xmlns:a16="http://schemas.microsoft.com/office/drawing/2014/main" xmlns="" id="{0E12DD7C-C1E4-4615-B2D0-1D291C5210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FFB81BB-19C2-4A97-8452-61E83F13417A}"/>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4124451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E38A93-EED8-4776-968A-945436311AD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FDDEE5CC-2C94-4741-9D7D-7DC0ECC5A69D}"/>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6076AB7-BE59-4B6F-8870-0F717E7EF326}"/>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F257030E-4114-47C0-A262-FEFE5BD889E4}"/>
              </a:ext>
            </a:extLst>
          </p:cNvPr>
          <p:cNvSpPr>
            <a:spLocks noGrp="1"/>
          </p:cNvSpPr>
          <p:nvPr>
            <p:ph type="dt" sz="half" idx="10"/>
          </p:nvPr>
        </p:nvSpPr>
        <p:spPr/>
        <p:txBody>
          <a:bodyPr/>
          <a:lstStyle/>
          <a:p>
            <a:fld id="{6FC7AE62-68B7-4210-B480-B9FA306E5C34}" type="datetime1">
              <a:rPr lang="en-US" smtClean="0"/>
              <a:t>3/18/21</a:t>
            </a:fld>
            <a:endParaRPr lang="en-US"/>
          </a:p>
        </p:txBody>
      </p:sp>
      <p:sp>
        <p:nvSpPr>
          <p:cNvPr id="6" name="Footer Placeholder 5">
            <a:extLst>
              <a:ext uri="{FF2B5EF4-FFF2-40B4-BE49-F238E27FC236}">
                <a16:creationId xmlns:a16="http://schemas.microsoft.com/office/drawing/2014/main" xmlns="" id="{4DDF5DB5-C9B1-4420-A21F-5D34C8C578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D07FE6C-8C8F-4C04-ADCD-1AEE1093DDDF}"/>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3407735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ABFAC5-2E1A-4685-9AE3-C965EF108FEE}"/>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xmlns="" id="{144D702A-F4C9-4423-B3A7-BDD7FD62CC47}"/>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BB804A29-F14C-41C1-889F-49F601F6184C}"/>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45451EDE-BB74-4F02-B5AC-1002A33C593E}"/>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9A077304-B467-458A-B069-6780E1F9D86C}"/>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2889030E-AC31-47AB-89A8-A4FADCD38A39}"/>
              </a:ext>
            </a:extLst>
          </p:cNvPr>
          <p:cNvSpPr>
            <a:spLocks noGrp="1"/>
          </p:cNvSpPr>
          <p:nvPr>
            <p:ph type="dt" sz="half" idx="10"/>
          </p:nvPr>
        </p:nvSpPr>
        <p:spPr/>
        <p:txBody>
          <a:bodyPr/>
          <a:lstStyle/>
          <a:p>
            <a:fld id="{0ED99643-E67F-48EE-8CC2-98A2A6EBB696}" type="datetime1">
              <a:rPr lang="en-US" smtClean="0"/>
              <a:t>3/18/21</a:t>
            </a:fld>
            <a:endParaRPr lang="en-US"/>
          </a:p>
        </p:txBody>
      </p:sp>
      <p:sp>
        <p:nvSpPr>
          <p:cNvPr id="8" name="Footer Placeholder 7">
            <a:extLst>
              <a:ext uri="{FF2B5EF4-FFF2-40B4-BE49-F238E27FC236}">
                <a16:creationId xmlns:a16="http://schemas.microsoft.com/office/drawing/2014/main" xmlns="" id="{443746C0-9362-46D8-B22D-8B0076C959F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A278D5D1-4E3E-4693-98A3-DAEBB8FA548B}"/>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4728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15C2DB-7688-4D7B-B9A9-56C21516EB3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xmlns="" id="{1D0878FA-80E6-4F1B-93F2-0AB964BED7F9}"/>
              </a:ext>
            </a:extLst>
          </p:cNvPr>
          <p:cNvSpPr>
            <a:spLocks noGrp="1"/>
          </p:cNvSpPr>
          <p:nvPr>
            <p:ph type="dt" sz="half" idx="10"/>
          </p:nvPr>
        </p:nvSpPr>
        <p:spPr/>
        <p:txBody>
          <a:bodyPr/>
          <a:lstStyle/>
          <a:p>
            <a:fld id="{82F75698-C8EC-4105-AB63-704FBD78AC5E}" type="datetime1">
              <a:rPr lang="en-US" smtClean="0"/>
              <a:t>3/18/21</a:t>
            </a:fld>
            <a:endParaRPr lang="en-US"/>
          </a:p>
        </p:txBody>
      </p:sp>
      <p:sp>
        <p:nvSpPr>
          <p:cNvPr id="4" name="Footer Placeholder 3">
            <a:extLst>
              <a:ext uri="{FF2B5EF4-FFF2-40B4-BE49-F238E27FC236}">
                <a16:creationId xmlns:a16="http://schemas.microsoft.com/office/drawing/2014/main" xmlns="" id="{D3178294-2954-4CA6-901D-2201CF99A4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098C61DE-8DAB-4E20-89EF-5AFB09DB4875}"/>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720920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590A856C-C79B-4CF5-8B64-217C3DCF2414}"/>
              </a:ext>
            </a:extLst>
          </p:cNvPr>
          <p:cNvSpPr>
            <a:spLocks noGrp="1"/>
          </p:cNvSpPr>
          <p:nvPr>
            <p:ph type="dt" sz="half" idx="10"/>
          </p:nvPr>
        </p:nvSpPr>
        <p:spPr/>
        <p:txBody>
          <a:bodyPr/>
          <a:lstStyle/>
          <a:p>
            <a:fld id="{0D9B1B23-5293-4189-9C5C-405AAA34E3B5}" type="datetime1">
              <a:rPr lang="en-US" smtClean="0"/>
              <a:t>3/18/21</a:t>
            </a:fld>
            <a:endParaRPr lang="en-US"/>
          </a:p>
        </p:txBody>
      </p:sp>
      <p:sp>
        <p:nvSpPr>
          <p:cNvPr id="3" name="Footer Placeholder 2">
            <a:extLst>
              <a:ext uri="{FF2B5EF4-FFF2-40B4-BE49-F238E27FC236}">
                <a16:creationId xmlns:a16="http://schemas.microsoft.com/office/drawing/2014/main" xmlns="" id="{BBF2A792-A404-4CB5-8AE6-F80710701CA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7B0298D-B2EA-4379-83C0-6DE92FB55EC4}"/>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1470871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8EBD2D-DC17-4E85-98D8-9DA34F95B4C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099EDF27-B0A9-4390-8A7F-1E29450C71AE}"/>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8DFB9F07-6F60-4C45-83F7-1A8CF3CE767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0E8519E0-2A42-4A0E-8F54-2E357FBD6C5E}"/>
              </a:ext>
            </a:extLst>
          </p:cNvPr>
          <p:cNvSpPr>
            <a:spLocks noGrp="1"/>
          </p:cNvSpPr>
          <p:nvPr>
            <p:ph type="dt" sz="half" idx="10"/>
          </p:nvPr>
        </p:nvSpPr>
        <p:spPr/>
        <p:txBody>
          <a:bodyPr/>
          <a:lstStyle/>
          <a:p>
            <a:fld id="{F4B9C10C-6624-4AF2-8BA7-17F043ADA4A8}" type="datetime1">
              <a:rPr lang="en-US" smtClean="0"/>
              <a:t>3/18/21</a:t>
            </a:fld>
            <a:endParaRPr lang="en-US"/>
          </a:p>
        </p:txBody>
      </p:sp>
      <p:sp>
        <p:nvSpPr>
          <p:cNvPr id="6" name="Footer Placeholder 5">
            <a:extLst>
              <a:ext uri="{FF2B5EF4-FFF2-40B4-BE49-F238E27FC236}">
                <a16:creationId xmlns:a16="http://schemas.microsoft.com/office/drawing/2014/main" xmlns="" id="{5EA13853-C8D9-48B2-B8D9-688425D8AC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40F3B7E-261A-46B6-AC36-34C8FEDC02A2}"/>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1774684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489025-09C0-444E-BE36-C45E6576252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A6F2A1C3-4CA3-4101-B6C1-6F9A3656B8E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97015F86-617B-49EC-B960-742644CF2E2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0A4035E5-1B84-4890-B788-6BDFA204F08D}"/>
              </a:ext>
            </a:extLst>
          </p:cNvPr>
          <p:cNvSpPr>
            <a:spLocks noGrp="1"/>
          </p:cNvSpPr>
          <p:nvPr>
            <p:ph type="dt" sz="half" idx="10"/>
          </p:nvPr>
        </p:nvSpPr>
        <p:spPr/>
        <p:txBody>
          <a:bodyPr/>
          <a:lstStyle/>
          <a:p>
            <a:fld id="{7B5FC5AC-DCBC-4436-8108-1060117B88BD}" type="datetime1">
              <a:rPr lang="en-US" smtClean="0"/>
              <a:t>3/18/21</a:t>
            </a:fld>
            <a:endParaRPr lang="en-US"/>
          </a:p>
        </p:txBody>
      </p:sp>
      <p:sp>
        <p:nvSpPr>
          <p:cNvPr id="6" name="Footer Placeholder 5">
            <a:extLst>
              <a:ext uri="{FF2B5EF4-FFF2-40B4-BE49-F238E27FC236}">
                <a16:creationId xmlns:a16="http://schemas.microsoft.com/office/drawing/2014/main" xmlns="" id="{1083551C-9581-478F-99D8-F7C6062864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35E840F-827A-4B23-BB89-BB48C2211FA7}"/>
              </a:ext>
            </a:extLst>
          </p:cNvPr>
          <p:cNvSpPr>
            <a:spLocks noGrp="1"/>
          </p:cNvSpPr>
          <p:nvPr>
            <p:ph type="sldNum" sz="quarter" idx="12"/>
          </p:nvPr>
        </p:nvSpPr>
        <p:spPr/>
        <p:txBody>
          <a:bodyPr/>
          <a:lstStyle/>
          <a:p>
            <a:fld id="{33E3D4B8-4975-4D0A-9F58-14DF28D46837}" type="slidenum">
              <a:rPr lang="en-US" smtClean="0"/>
              <a:t>‹#›</a:t>
            </a:fld>
            <a:endParaRPr lang="en-US"/>
          </a:p>
        </p:txBody>
      </p:sp>
    </p:spTree>
    <p:extLst>
      <p:ext uri="{BB962C8B-B14F-4D97-AF65-F5344CB8AC3E}">
        <p14:creationId xmlns:p14="http://schemas.microsoft.com/office/powerpoint/2010/main" val="17030180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xmlns="" id="{632F07F2-49F2-4324-B26A-24C536E3A6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7CE225-4439-4BAF-BD24-E95C7D9879DF}" type="datetime1">
              <a:rPr lang="en-US" smtClean="0"/>
              <a:t>3/18/21</a:t>
            </a:fld>
            <a:endParaRPr lang="en-US" dirty="0"/>
          </a:p>
        </p:txBody>
      </p:sp>
      <p:sp>
        <p:nvSpPr>
          <p:cNvPr id="5" name="Footer Placeholder 4">
            <a:extLst>
              <a:ext uri="{FF2B5EF4-FFF2-40B4-BE49-F238E27FC236}">
                <a16:creationId xmlns:a16="http://schemas.microsoft.com/office/drawing/2014/main" xmlns="" id="{64AEC046-2236-400B-B236-72C6710C10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xmlns="" id="{724A5A5A-7362-4243-98C5-381D88066F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a:t>
            </a:r>
          </a:p>
        </p:txBody>
      </p:sp>
    </p:spTree>
    <p:extLst>
      <p:ext uri="{BB962C8B-B14F-4D97-AF65-F5344CB8AC3E}">
        <p14:creationId xmlns:p14="http://schemas.microsoft.com/office/powerpoint/2010/main" val="3546779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EB8503D0-4E4E-4936-954E-071EBAC3A0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542BA1FF-7F86-4150-9935-1DFA4D0A28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C60A80F-9FC5-4F23-8318-4006FA8B43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57CE2B-0E2A-4025-BCF0-68E20B0012CD}" type="datetime1">
              <a:rPr lang="en-US" smtClean="0"/>
              <a:t>3/18/21</a:t>
            </a:fld>
            <a:endParaRPr lang="en-US"/>
          </a:p>
        </p:txBody>
      </p:sp>
      <p:sp>
        <p:nvSpPr>
          <p:cNvPr id="5" name="Footer Placeholder 4">
            <a:extLst>
              <a:ext uri="{FF2B5EF4-FFF2-40B4-BE49-F238E27FC236}">
                <a16:creationId xmlns:a16="http://schemas.microsoft.com/office/drawing/2014/main" xmlns="" id="{5F5BEDE9-746F-4E79-9217-9FF3FDE386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8B6371CF-D83E-4315-9BAC-E7DA9F9A23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FBDFB8-F528-4895-8A97-6D22B9C68B66}" type="slidenum">
              <a:rPr lang="en-US" smtClean="0"/>
              <a:t>‹#›</a:t>
            </a:fld>
            <a:endParaRPr lang="en-US"/>
          </a:p>
        </p:txBody>
      </p:sp>
    </p:spTree>
    <p:extLst>
      <p:ext uri="{BB962C8B-B14F-4D97-AF65-F5344CB8AC3E}">
        <p14:creationId xmlns:p14="http://schemas.microsoft.com/office/powerpoint/2010/main" val="11948620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 Id="rId3" Type="http://schemas.openxmlformats.org/officeDocument/2006/relationships/image" Target="../media/image34.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jpg"/><Relationship Id="rId3"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38.svg"/><Relationship Id="rId5" Type="http://schemas.openxmlformats.org/officeDocument/2006/relationships/image" Target="../media/image25.png"/><Relationship Id="rId6" Type="http://schemas.openxmlformats.org/officeDocument/2006/relationships/image" Target="../media/image40.svg"/><Relationship Id="rId7" Type="http://schemas.openxmlformats.org/officeDocument/2006/relationships/image" Target="../media/image7.png"/><Relationship Id="rId8" Type="http://schemas.openxmlformats.org/officeDocument/2006/relationships/image" Target="../media/image11.svg"/><Relationship Id="rId9" Type="http://schemas.openxmlformats.org/officeDocument/2006/relationships/image" Target="../media/image26.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3" Type="http://schemas.openxmlformats.org/officeDocument/2006/relationships/image" Target="../media/image43.svg"/><Relationship Id="rId4" Type="http://schemas.openxmlformats.org/officeDocument/2006/relationships/image" Target="../media/image28.png"/><Relationship Id="rId5" Type="http://schemas.openxmlformats.org/officeDocument/2006/relationships/image" Target="../media/image45.svg"/><Relationship Id="rId6" Type="http://schemas.openxmlformats.org/officeDocument/2006/relationships/image" Target="../media/image29.png"/><Relationship Id="rId7" Type="http://schemas.openxmlformats.org/officeDocument/2006/relationships/image" Target="../media/image47.svg"/><Relationship Id="rId1" Type="http://schemas.openxmlformats.org/officeDocument/2006/relationships/slideLayout" Target="../slideLayouts/slideLayout1.xml"/><Relationship Id="rId2"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 Id="rId3" Type="http://schemas.openxmlformats.org/officeDocument/2006/relationships/image" Target="../media/image49.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svg"/><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6.png"/><Relationship Id="rId5" Type="http://schemas.openxmlformats.org/officeDocument/2006/relationships/image" Target="../media/image8.svg"/><Relationship Id="rId6" Type="http://schemas.openxmlformats.org/officeDocument/2006/relationships/image" Target="../media/image9.png"/><Relationship Id="rId7" Type="http://schemas.openxmlformats.org/officeDocument/2006/relationships/image" Target="../media/image7.png"/><Relationship Id="rId8" Type="http://schemas.openxmlformats.org/officeDocument/2006/relationships/image" Target="../media/image11.sv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 Id="rId3" Type="http://schemas.openxmlformats.org/officeDocument/2006/relationships/image" Target="../media/image13.svg"/></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4" Type="http://schemas.openxmlformats.org/officeDocument/2006/relationships/image" Target="../media/image11.png"/><Relationship Id="rId5" Type="http://schemas.openxmlformats.org/officeDocument/2006/relationships/image" Target="../media/image17.svg"/><Relationship Id="rId6" Type="http://schemas.openxmlformats.org/officeDocument/2006/relationships/image" Target="../media/image12.png"/><Relationship Id="rId7" Type="http://schemas.openxmlformats.org/officeDocument/2006/relationships/image" Target="../media/image19.svg"/><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21.svg"/><Relationship Id="rId4" Type="http://schemas.openxmlformats.org/officeDocument/2006/relationships/image" Target="../media/image14.png"/><Relationship Id="rId5" Type="http://schemas.openxmlformats.org/officeDocument/2006/relationships/image" Target="../media/image23.svg"/><Relationship Id="rId6" Type="http://schemas.openxmlformats.org/officeDocument/2006/relationships/image" Target="../media/image15.png"/><Relationship Id="rId7" Type="http://schemas.openxmlformats.org/officeDocument/2006/relationships/image" Target="../media/image25.svg"/><Relationship Id="rId8" Type="http://schemas.openxmlformats.org/officeDocument/2006/relationships/image" Target="../media/image16.png"/><Relationship Id="rId9" Type="http://schemas.openxmlformats.org/officeDocument/2006/relationships/image" Target="../media/image27.svg"/><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31.svg"/><Relationship Id="rId1" Type="http://schemas.openxmlformats.org/officeDocument/2006/relationships/slideLayout" Target="../slideLayouts/slideLayout1.xml"/><Relationship Id="rId2" Type="http://schemas.openxmlformats.org/officeDocument/2006/relationships/image" Target="../media/image1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jpg"/></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5" Type="http://schemas.openxmlformats.org/officeDocument/2006/relationships/chart" Target="../charts/chart4.xml"/><Relationship Id="rId1" Type="http://schemas.openxmlformats.org/officeDocument/2006/relationships/slideLayout" Target="../slideLayouts/slideLayout1.xml"/><Relationship Id="rId2"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F3B4A411-13A6-49FA-9B28-9C10E4214B84}"/>
              </a:ext>
            </a:extLst>
          </p:cNvPr>
          <p:cNvSpPr/>
          <p:nvPr/>
        </p:nvSpPr>
        <p:spPr>
          <a:xfrm>
            <a:off x="9102826" y="0"/>
            <a:ext cx="3089173" cy="6858000"/>
          </a:xfrm>
          <a:prstGeom prst="rect">
            <a:avLst/>
          </a:prstGeom>
          <a:gradFill flip="none" rotWithShape="1">
            <a:gsLst>
              <a:gs pos="0">
                <a:srgbClr val="019D49"/>
              </a:gs>
              <a:gs pos="88000">
                <a:srgbClr val="84E1A8"/>
              </a:gs>
              <a:gs pos="100000">
                <a:srgbClr val="B4E8C1"/>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xmlns="" id="{AAB1A4F0-7799-4597-8BCD-93E50CE6192C}"/>
              </a:ext>
            </a:extLst>
          </p:cNvPr>
          <p:cNvSpPr/>
          <p:nvPr/>
        </p:nvSpPr>
        <p:spPr>
          <a:xfrm>
            <a:off x="2325017" y="300525"/>
            <a:ext cx="4408539"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Times New Roman" panose="02020603050405020304" pitchFamily="18" charset="0"/>
                <a:cs typeface="Times New Roman" panose="02020603050405020304" pitchFamily="18" charset="0"/>
              </a:rPr>
              <a:t>POLITECNICO DI TORINO</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19" name="Rectangle 18">
            <a:extLst>
              <a:ext uri="{FF2B5EF4-FFF2-40B4-BE49-F238E27FC236}">
                <a16:creationId xmlns:a16="http://schemas.microsoft.com/office/drawing/2014/main" xmlns="" id="{6CB8A665-80E8-459B-BAEE-1CB41FC593BC}"/>
              </a:ext>
            </a:extLst>
          </p:cNvPr>
          <p:cNvSpPr/>
          <p:nvPr/>
        </p:nvSpPr>
        <p:spPr>
          <a:xfrm>
            <a:off x="2984700" y="830970"/>
            <a:ext cx="3089173"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latin typeface="Times New Roman" panose="02020603050405020304" pitchFamily="18" charset="0"/>
                <a:cs typeface="Times New Roman" panose="02020603050405020304" pitchFamily="18" charset="0"/>
              </a:rPr>
              <a:t>Corso di Laurea Magistrale in Ingegneria Gestionale</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0" name="Rectangle 19">
            <a:extLst>
              <a:ext uri="{FF2B5EF4-FFF2-40B4-BE49-F238E27FC236}">
                <a16:creationId xmlns:a16="http://schemas.microsoft.com/office/drawing/2014/main" xmlns="" id="{96734329-29CE-4288-8A65-257AAB8A31EE}"/>
              </a:ext>
            </a:extLst>
          </p:cNvPr>
          <p:cNvSpPr/>
          <p:nvPr/>
        </p:nvSpPr>
        <p:spPr>
          <a:xfrm>
            <a:off x="2984700" y="1718247"/>
            <a:ext cx="3089173"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Times New Roman" panose="02020603050405020304" pitchFamily="18" charset="0"/>
                <a:cs typeface="Times New Roman" panose="02020603050405020304" pitchFamily="18" charset="0"/>
              </a:rPr>
              <a:t>Tesi di Laurea Magistrale</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21" name="Rectangle 20">
            <a:extLst>
              <a:ext uri="{FF2B5EF4-FFF2-40B4-BE49-F238E27FC236}">
                <a16:creationId xmlns:a16="http://schemas.microsoft.com/office/drawing/2014/main" xmlns="" id="{79DF2937-B566-4815-B5EB-0630AF71BA37}"/>
              </a:ext>
            </a:extLst>
          </p:cNvPr>
          <p:cNvSpPr/>
          <p:nvPr/>
        </p:nvSpPr>
        <p:spPr>
          <a:xfrm>
            <a:off x="1845080" y="2526452"/>
            <a:ext cx="5368413"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latin typeface="Times New Roman" panose="02020603050405020304" pitchFamily="18" charset="0"/>
                <a:cs typeface="Times New Roman" panose="02020603050405020304" pitchFamily="18" charset="0"/>
              </a:rPr>
              <a:t>La separazione tra crescita economica e consumo del pianeta: l’Economia Circolare</a:t>
            </a:r>
            <a:endParaRPr lang="en-US" sz="2000" b="1" dirty="0">
              <a:solidFill>
                <a:schemeClr val="tx1"/>
              </a:solidFill>
              <a:latin typeface="Times New Roman" panose="02020603050405020304" pitchFamily="18" charset="0"/>
              <a:cs typeface="Times New Roman" panose="02020603050405020304" pitchFamily="18" charset="0"/>
            </a:endParaRPr>
          </a:p>
        </p:txBody>
      </p:sp>
      <p:grpSp>
        <p:nvGrpSpPr>
          <p:cNvPr id="10" name="Group 9">
            <a:extLst>
              <a:ext uri="{FF2B5EF4-FFF2-40B4-BE49-F238E27FC236}">
                <a16:creationId xmlns:a16="http://schemas.microsoft.com/office/drawing/2014/main" xmlns="" id="{92DDB1F2-D9F7-4C49-9859-DDBFD1636C86}"/>
              </a:ext>
            </a:extLst>
          </p:cNvPr>
          <p:cNvGrpSpPr/>
          <p:nvPr/>
        </p:nvGrpSpPr>
        <p:grpSpPr>
          <a:xfrm>
            <a:off x="1513505" y="5403432"/>
            <a:ext cx="6031562" cy="395747"/>
            <a:chOff x="409097" y="5123846"/>
            <a:chExt cx="6031562" cy="395747"/>
          </a:xfrm>
        </p:grpSpPr>
        <p:sp>
          <p:nvSpPr>
            <p:cNvPr id="24" name="Rectangle 23">
              <a:extLst>
                <a:ext uri="{FF2B5EF4-FFF2-40B4-BE49-F238E27FC236}">
                  <a16:creationId xmlns:a16="http://schemas.microsoft.com/office/drawing/2014/main" xmlns="" id="{9FE638EB-7113-4BB0-BE50-3887B3DF2B35}"/>
                </a:ext>
              </a:extLst>
            </p:cNvPr>
            <p:cNvSpPr/>
            <p:nvPr/>
          </p:nvSpPr>
          <p:spPr>
            <a:xfrm>
              <a:off x="409097" y="5123846"/>
              <a:ext cx="2812026"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b="1" dirty="0">
                  <a:solidFill>
                    <a:schemeClr val="tx1"/>
                  </a:solidFill>
                  <a:latin typeface="Times New Roman" panose="02020603050405020304" pitchFamily="18" charset="0"/>
                  <a:cs typeface="Times New Roman" panose="02020603050405020304" pitchFamily="18" charset="0"/>
                </a:rPr>
                <a:t>Relatore</a:t>
              </a:r>
            </a:p>
            <a:p>
              <a:r>
                <a:rPr lang="it-IT" sz="1600" dirty="0" smtClean="0">
                  <a:solidFill>
                    <a:schemeClr val="tx1"/>
                  </a:solidFill>
                  <a:latin typeface="Times New Roman" panose="02020603050405020304" pitchFamily="18" charset="0"/>
                  <a:cs typeface="Times New Roman" panose="02020603050405020304" pitchFamily="18" charset="0"/>
                </a:rPr>
                <a:t>Prof.ssa </a:t>
              </a:r>
              <a:r>
                <a:rPr lang="it-IT" sz="1600" dirty="0">
                  <a:solidFill>
                    <a:schemeClr val="tx1"/>
                  </a:solidFill>
                  <a:latin typeface="Times New Roman" panose="02020603050405020304" pitchFamily="18" charset="0"/>
                  <a:cs typeface="Times New Roman" panose="02020603050405020304" pitchFamily="18" charset="0"/>
                </a:rPr>
                <a:t>Laura Rondi </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25" name="Rectangle 24">
              <a:extLst>
                <a:ext uri="{FF2B5EF4-FFF2-40B4-BE49-F238E27FC236}">
                  <a16:creationId xmlns:a16="http://schemas.microsoft.com/office/drawing/2014/main" xmlns="" id="{96927EC1-987C-43AC-9E6B-4607E85A5D7F}"/>
                </a:ext>
              </a:extLst>
            </p:cNvPr>
            <p:cNvSpPr/>
            <p:nvPr/>
          </p:nvSpPr>
          <p:spPr>
            <a:xfrm>
              <a:off x="3628633" y="5123846"/>
              <a:ext cx="2812026"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600" b="1" dirty="0">
                  <a:solidFill>
                    <a:schemeClr val="tx1"/>
                  </a:solidFill>
                  <a:latin typeface="Times New Roman" panose="02020603050405020304" pitchFamily="18" charset="0"/>
                  <a:cs typeface="Times New Roman" panose="02020603050405020304" pitchFamily="18" charset="0"/>
                </a:rPr>
                <a:t>Candidato</a:t>
              </a:r>
            </a:p>
            <a:p>
              <a:pPr algn="r"/>
              <a:r>
                <a:rPr lang="it-IT" sz="1600" dirty="0">
                  <a:solidFill>
                    <a:schemeClr val="tx1"/>
                  </a:solidFill>
                  <a:latin typeface="Times New Roman" panose="02020603050405020304" pitchFamily="18" charset="0"/>
                  <a:cs typeface="Times New Roman" panose="02020603050405020304" pitchFamily="18" charset="0"/>
                </a:rPr>
                <a:t>Armando Tieri</a:t>
              </a:r>
              <a:endParaRPr lang="en-US" sz="1600" dirty="0">
                <a:solidFill>
                  <a:schemeClr val="tx1"/>
                </a:solidFill>
                <a:latin typeface="Times New Roman" panose="02020603050405020304" pitchFamily="18" charset="0"/>
                <a:cs typeface="Times New Roman" panose="02020603050405020304" pitchFamily="18" charset="0"/>
              </a:endParaRPr>
            </a:p>
          </p:txBody>
        </p:sp>
      </p:grpSp>
      <p:sp>
        <p:nvSpPr>
          <p:cNvPr id="26" name="Rectangle 25">
            <a:extLst>
              <a:ext uri="{FF2B5EF4-FFF2-40B4-BE49-F238E27FC236}">
                <a16:creationId xmlns:a16="http://schemas.microsoft.com/office/drawing/2014/main" xmlns="" id="{2100BC9B-CCC0-4293-8335-36F5B8A704DB}"/>
              </a:ext>
            </a:extLst>
          </p:cNvPr>
          <p:cNvSpPr/>
          <p:nvPr/>
        </p:nvSpPr>
        <p:spPr>
          <a:xfrm>
            <a:off x="3053986" y="6176015"/>
            <a:ext cx="2950600"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solidFill>
                  <a:schemeClr val="tx1"/>
                </a:solidFill>
                <a:latin typeface="Times New Roman" panose="02020603050405020304" pitchFamily="18" charset="0"/>
                <a:cs typeface="Times New Roman" panose="02020603050405020304" pitchFamily="18" charset="0"/>
              </a:rPr>
              <a:t>Anno Accademico 2020/2021 </a:t>
            </a:r>
            <a:endParaRPr lang="en-US" dirty="0">
              <a:solidFill>
                <a:schemeClr val="tx1"/>
              </a:solidFill>
              <a:latin typeface="Times New Roman" panose="02020603050405020304" pitchFamily="18" charset="0"/>
              <a:cs typeface="Times New Roman" panose="02020603050405020304" pitchFamily="18" charset="0"/>
            </a:endParaRPr>
          </a:p>
        </p:txBody>
      </p:sp>
      <p:pic>
        <p:nvPicPr>
          <p:cNvPr id="3" name="Picture 2" descr="Logo, calendar&#10;&#10;Description automatically generated">
            <a:extLst>
              <a:ext uri="{FF2B5EF4-FFF2-40B4-BE49-F238E27FC236}">
                <a16:creationId xmlns:a16="http://schemas.microsoft.com/office/drawing/2014/main" xmlns="" id="{BB7678E3-8515-448D-B066-815A799421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7025" y="3428999"/>
            <a:ext cx="1924523" cy="1924523"/>
          </a:xfrm>
          <a:prstGeom prst="rect">
            <a:avLst/>
          </a:prstGeom>
        </p:spPr>
      </p:pic>
    </p:spTree>
    <p:extLst>
      <p:ext uri="{BB962C8B-B14F-4D97-AF65-F5344CB8AC3E}">
        <p14:creationId xmlns:p14="http://schemas.microsoft.com/office/powerpoint/2010/main" val="36153061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Il caso Pattern - Benefici aziendali</a:t>
            </a:r>
            <a:endParaRPr lang="en-US" dirty="0"/>
          </a:p>
        </p:txBody>
      </p:sp>
      <p:grpSp>
        <p:nvGrpSpPr>
          <p:cNvPr id="122" name="Group 121">
            <a:extLst>
              <a:ext uri="{FF2B5EF4-FFF2-40B4-BE49-F238E27FC236}">
                <a16:creationId xmlns:a16="http://schemas.microsoft.com/office/drawing/2014/main" xmlns="" id="{C9E6C8FF-69FA-4985-9DB2-2791EF5EE1DF}"/>
              </a:ext>
            </a:extLst>
          </p:cNvPr>
          <p:cNvGrpSpPr/>
          <p:nvPr/>
        </p:nvGrpSpPr>
        <p:grpSpPr>
          <a:xfrm>
            <a:off x="286908" y="1656970"/>
            <a:ext cx="6186925" cy="4383008"/>
            <a:chOff x="286908" y="1635472"/>
            <a:chExt cx="6186925" cy="4383008"/>
          </a:xfrm>
        </p:grpSpPr>
        <p:sp>
          <p:nvSpPr>
            <p:cNvPr id="6" name="Rectangle 5">
              <a:extLst>
                <a:ext uri="{FF2B5EF4-FFF2-40B4-BE49-F238E27FC236}">
                  <a16:creationId xmlns:a16="http://schemas.microsoft.com/office/drawing/2014/main" xmlns="" id="{752C326B-6EEB-403A-A887-B3B3E6DE37C4}"/>
                </a:ext>
              </a:extLst>
            </p:cNvPr>
            <p:cNvSpPr/>
            <p:nvPr/>
          </p:nvSpPr>
          <p:spPr>
            <a:xfrm>
              <a:off x="408897" y="1635472"/>
              <a:ext cx="6064936" cy="1030864"/>
            </a:xfrm>
            <a:prstGeom prst="rect">
              <a:avLst/>
            </a:prstGeom>
            <a:solidFill>
              <a:schemeClr val="bg1"/>
            </a:solidFill>
            <a:ln>
              <a:solidFill>
                <a:srgbClr val="46C17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Il perseguimento di una strategia ESG, attenta cioè ai fattori di natura ambientale, sociale e di governance, si sta traducendo in una notevole crescita della «</a:t>
              </a:r>
              <a:r>
                <a:rPr lang="it-IT" sz="1600" b="1" i="1" dirty="0">
                  <a:solidFill>
                    <a:schemeClr val="tx1"/>
                  </a:solidFill>
                  <a:latin typeface="Times New Roman" panose="02020603050405020304" pitchFamily="18" charset="0"/>
                  <a:cs typeface="Times New Roman" panose="02020603050405020304" pitchFamily="18" charset="0"/>
                </a:rPr>
                <a:t>green </a:t>
              </a:r>
              <a:r>
                <a:rPr lang="it-IT" sz="1600" b="1" i="1" dirty="0" err="1">
                  <a:solidFill>
                    <a:schemeClr val="tx1"/>
                  </a:solidFill>
                  <a:latin typeface="Times New Roman" panose="02020603050405020304" pitchFamily="18" charset="0"/>
                  <a:cs typeface="Times New Roman" panose="02020603050405020304" pitchFamily="18" charset="0"/>
                </a:rPr>
                <a:t>reputation</a:t>
              </a:r>
              <a:r>
                <a:rPr lang="it-IT" sz="1600" dirty="0">
                  <a:solidFill>
                    <a:schemeClr val="tx1"/>
                  </a:solidFill>
                  <a:latin typeface="Times New Roman" panose="02020603050405020304" pitchFamily="18" charset="0"/>
                  <a:cs typeface="Times New Roman" panose="02020603050405020304" pitchFamily="18" charset="0"/>
                </a:rPr>
                <a:t>» dell’azienda, che le sta garantendo:</a:t>
              </a:r>
              <a:endParaRPr lang="en-US" sz="1600" dirty="0">
                <a:solidFill>
                  <a:schemeClr val="tx1"/>
                </a:solidFill>
                <a:latin typeface="Times New Roman" panose="02020603050405020304" pitchFamily="18" charset="0"/>
                <a:cs typeface="Times New Roman" panose="02020603050405020304" pitchFamily="18" charset="0"/>
              </a:endParaRPr>
            </a:p>
          </p:txBody>
        </p:sp>
        <p:grpSp>
          <p:nvGrpSpPr>
            <p:cNvPr id="63" name="Group 62">
              <a:extLst>
                <a:ext uri="{FF2B5EF4-FFF2-40B4-BE49-F238E27FC236}">
                  <a16:creationId xmlns:a16="http://schemas.microsoft.com/office/drawing/2014/main" xmlns="" id="{CF2A6C28-7D12-4E2E-BB90-89445F984D1E}"/>
                </a:ext>
              </a:extLst>
            </p:cNvPr>
            <p:cNvGrpSpPr/>
            <p:nvPr/>
          </p:nvGrpSpPr>
          <p:grpSpPr>
            <a:xfrm>
              <a:off x="286908" y="3322739"/>
              <a:ext cx="5990614" cy="1356798"/>
              <a:chOff x="461079" y="3407409"/>
              <a:chExt cx="5990614" cy="1356798"/>
            </a:xfrm>
          </p:grpSpPr>
          <p:grpSp>
            <p:nvGrpSpPr>
              <p:cNvPr id="60" name="Group 59">
                <a:extLst>
                  <a:ext uri="{FF2B5EF4-FFF2-40B4-BE49-F238E27FC236}">
                    <a16:creationId xmlns:a16="http://schemas.microsoft.com/office/drawing/2014/main" xmlns="" id="{0D08455B-B9AE-41B5-8B38-497619A2B68E}"/>
                  </a:ext>
                </a:extLst>
              </p:cNvPr>
              <p:cNvGrpSpPr/>
              <p:nvPr/>
            </p:nvGrpSpPr>
            <p:grpSpPr>
              <a:xfrm>
                <a:off x="779380" y="3686332"/>
                <a:ext cx="5672313" cy="1077875"/>
                <a:chOff x="735409" y="3686332"/>
                <a:chExt cx="5672313" cy="1077875"/>
              </a:xfrm>
            </p:grpSpPr>
            <p:sp>
              <p:nvSpPr>
                <p:cNvPr id="52" name="Rectangle 51">
                  <a:extLst>
                    <a:ext uri="{FF2B5EF4-FFF2-40B4-BE49-F238E27FC236}">
                      <a16:creationId xmlns:a16="http://schemas.microsoft.com/office/drawing/2014/main" xmlns="" id="{F9352761-C230-40B4-9100-F397FA661096}"/>
                    </a:ext>
                  </a:extLst>
                </p:cNvPr>
                <p:cNvSpPr/>
                <p:nvPr/>
              </p:nvSpPr>
              <p:spPr>
                <a:xfrm>
                  <a:off x="823351" y="3769681"/>
                  <a:ext cx="5584371" cy="994526"/>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solidFill>
                      <a:schemeClr val="tx1"/>
                    </a:solidFill>
                    <a:latin typeface="Times New Roman" panose="02020603050405020304" pitchFamily="18" charset="0"/>
                    <a:cs typeface="Times New Roman" panose="02020603050405020304" pitchFamily="18" charset="0"/>
                  </a:endParaRPr>
                </a:p>
              </p:txBody>
            </p:sp>
            <p:sp>
              <p:nvSpPr>
                <p:cNvPr id="53" name="Rectangle 52">
                  <a:extLst>
                    <a:ext uri="{FF2B5EF4-FFF2-40B4-BE49-F238E27FC236}">
                      <a16:creationId xmlns:a16="http://schemas.microsoft.com/office/drawing/2014/main" xmlns="" id="{482ED75F-3963-4570-8158-D4D4E2796A44}"/>
                    </a:ext>
                  </a:extLst>
                </p:cNvPr>
                <p:cNvSpPr/>
                <p:nvPr/>
              </p:nvSpPr>
              <p:spPr>
                <a:xfrm>
                  <a:off x="735409" y="3686332"/>
                  <a:ext cx="5584371" cy="99452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just"/>
                  <a:r>
                    <a:rPr lang="it-IT" sz="1600" b="1" dirty="0">
                      <a:solidFill>
                        <a:schemeClr val="tx1"/>
                      </a:solidFill>
                      <a:latin typeface="Times New Roman" panose="02020603050405020304" pitchFamily="18" charset="0"/>
                      <a:cs typeface="Times New Roman" panose="02020603050405020304" pitchFamily="18" charset="0"/>
                    </a:rPr>
                    <a:t>Il consolidamento e l’aumento del portafoglio clienti</a:t>
                  </a:r>
                  <a:r>
                    <a:rPr lang="it-IT" sz="1600" dirty="0">
                      <a:solidFill>
                        <a:schemeClr val="tx1"/>
                      </a:solidFill>
                      <a:latin typeface="Times New Roman" panose="02020603050405020304" pitchFamily="18" charset="0"/>
                      <a:cs typeface="Times New Roman" panose="02020603050405020304" pitchFamily="18" charset="0"/>
                    </a:rPr>
                    <a:t>, comprendendo realtà del calibro di </a:t>
                  </a:r>
                  <a:r>
                    <a:rPr lang="it-IT" sz="1600" i="1" dirty="0">
                      <a:solidFill>
                        <a:schemeClr val="tx1"/>
                      </a:solidFill>
                      <a:latin typeface="Times New Roman" panose="02020603050405020304" pitchFamily="18" charset="0"/>
                      <a:cs typeface="Times New Roman" panose="02020603050405020304" pitchFamily="18" charset="0"/>
                    </a:rPr>
                    <a:t>Louis Vuitton</a:t>
                  </a:r>
                  <a:r>
                    <a:rPr lang="it-IT" sz="1600" dirty="0">
                      <a:solidFill>
                        <a:schemeClr val="tx1"/>
                      </a:solidFill>
                      <a:latin typeface="Times New Roman" panose="02020603050405020304" pitchFamily="18" charset="0"/>
                      <a:cs typeface="Times New Roman" panose="02020603050405020304" pitchFamily="18" charset="0"/>
                    </a:rPr>
                    <a:t> o </a:t>
                  </a:r>
                  <a:r>
                    <a:rPr lang="it-IT" sz="1600" i="1" dirty="0">
                      <a:solidFill>
                        <a:schemeClr val="tx1"/>
                      </a:solidFill>
                      <a:latin typeface="Times New Roman" panose="02020603050405020304" pitchFamily="18" charset="0"/>
                      <a:cs typeface="Times New Roman" panose="02020603050405020304" pitchFamily="18" charset="0"/>
                    </a:rPr>
                    <a:t>Burberry</a:t>
                  </a:r>
                  <a:endParaRPr lang="en-US" sz="1600" i="1" dirty="0">
                    <a:solidFill>
                      <a:schemeClr val="tx1"/>
                    </a:solidFill>
                    <a:latin typeface="Times New Roman" panose="02020603050405020304" pitchFamily="18" charset="0"/>
                    <a:cs typeface="Times New Roman" panose="02020603050405020304" pitchFamily="18" charset="0"/>
                  </a:endParaRPr>
                </a:p>
              </p:txBody>
            </p:sp>
          </p:grpSp>
          <p:pic>
            <p:nvPicPr>
              <p:cNvPr id="36" name="Graphic 35" descr="Pin">
                <a:extLst>
                  <a:ext uri="{FF2B5EF4-FFF2-40B4-BE49-F238E27FC236}">
                    <a16:creationId xmlns:a16="http://schemas.microsoft.com/office/drawing/2014/main" xmlns="" id="{21C0868E-A31E-457D-A4FF-29E82D73253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293933">
                <a:off x="461079" y="3407409"/>
                <a:ext cx="637455" cy="637455"/>
              </a:xfrm>
              <a:prstGeom prst="rect">
                <a:avLst/>
              </a:prstGeom>
            </p:spPr>
          </p:pic>
        </p:grpSp>
        <p:grpSp>
          <p:nvGrpSpPr>
            <p:cNvPr id="62" name="Group 61">
              <a:extLst>
                <a:ext uri="{FF2B5EF4-FFF2-40B4-BE49-F238E27FC236}">
                  <a16:creationId xmlns:a16="http://schemas.microsoft.com/office/drawing/2014/main" xmlns="" id="{42496574-C03C-42D1-A666-3817B7CBD291}"/>
                </a:ext>
              </a:extLst>
            </p:cNvPr>
            <p:cNvGrpSpPr/>
            <p:nvPr/>
          </p:nvGrpSpPr>
          <p:grpSpPr>
            <a:xfrm>
              <a:off x="286908" y="4661682"/>
              <a:ext cx="5990614" cy="1356798"/>
              <a:chOff x="461079" y="4746352"/>
              <a:chExt cx="5990614" cy="1356798"/>
            </a:xfrm>
          </p:grpSpPr>
          <p:grpSp>
            <p:nvGrpSpPr>
              <p:cNvPr id="59" name="Group 58">
                <a:extLst>
                  <a:ext uri="{FF2B5EF4-FFF2-40B4-BE49-F238E27FC236}">
                    <a16:creationId xmlns:a16="http://schemas.microsoft.com/office/drawing/2014/main" xmlns="" id="{C3C687A6-6AC8-4FB1-B512-099B5618A948}"/>
                  </a:ext>
                </a:extLst>
              </p:cNvPr>
              <p:cNvGrpSpPr/>
              <p:nvPr/>
            </p:nvGrpSpPr>
            <p:grpSpPr>
              <a:xfrm>
                <a:off x="779380" y="5025275"/>
                <a:ext cx="5672313" cy="1077875"/>
                <a:chOff x="735409" y="5025275"/>
                <a:chExt cx="5672313" cy="1077875"/>
              </a:xfrm>
            </p:grpSpPr>
            <p:sp>
              <p:nvSpPr>
                <p:cNvPr id="55" name="Rectangle 54">
                  <a:extLst>
                    <a:ext uri="{FF2B5EF4-FFF2-40B4-BE49-F238E27FC236}">
                      <a16:creationId xmlns:a16="http://schemas.microsoft.com/office/drawing/2014/main" xmlns="" id="{FC93061E-9EA1-4D39-A9C1-0062D8513574}"/>
                    </a:ext>
                  </a:extLst>
                </p:cNvPr>
                <p:cNvSpPr/>
                <p:nvPr/>
              </p:nvSpPr>
              <p:spPr>
                <a:xfrm>
                  <a:off x="823351" y="5108624"/>
                  <a:ext cx="5584371" cy="994526"/>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solidFill>
                      <a:schemeClr val="tx1"/>
                    </a:solidFill>
                    <a:latin typeface="Times New Roman" panose="02020603050405020304" pitchFamily="18" charset="0"/>
                    <a:cs typeface="Times New Roman" panose="02020603050405020304" pitchFamily="18" charset="0"/>
                  </a:endParaRPr>
                </a:p>
              </p:txBody>
            </p:sp>
            <p:sp>
              <p:nvSpPr>
                <p:cNvPr id="56" name="Rectangle 55">
                  <a:extLst>
                    <a:ext uri="{FF2B5EF4-FFF2-40B4-BE49-F238E27FC236}">
                      <a16:creationId xmlns:a16="http://schemas.microsoft.com/office/drawing/2014/main" xmlns="" id="{CEBD977E-F48C-4BF3-98E8-0C90A6A38A8E}"/>
                    </a:ext>
                  </a:extLst>
                </p:cNvPr>
                <p:cNvSpPr/>
                <p:nvPr/>
              </p:nvSpPr>
              <p:spPr>
                <a:xfrm>
                  <a:off x="735409" y="5025275"/>
                  <a:ext cx="5584371" cy="99452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just"/>
                  <a:r>
                    <a:rPr lang="it-IT" sz="1600" b="1" dirty="0">
                      <a:solidFill>
                        <a:schemeClr val="tx1"/>
                      </a:solidFill>
                      <a:latin typeface="Times New Roman" panose="02020603050405020304" pitchFamily="18" charset="0"/>
                      <a:cs typeface="Times New Roman" panose="02020603050405020304" pitchFamily="18" charset="0"/>
                    </a:rPr>
                    <a:t>Un crescente interesse da parte degli investitori, </a:t>
                  </a:r>
                  <a:r>
                    <a:rPr lang="it-IT" sz="1600" dirty="0">
                      <a:solidFill>
                        <a:schemeClr val="tx1"/>
                      </a:solidFill>
                      <a:latin typeface="Times New Roman" panose="02020603050405020304" pitchFamily="18" charset="0"/>
                      <a:cs typeface="Times New Roman" panose="02020603050405020304" pitchFamily="18" charset="0"/>
                    </a:rPr>
                    <a:t>attestato dai quasi 12,5 milioni di euro raccolti in occasione dell’IPO</a:t>
                  </a:r>
                  <a:endParaRPr lang="en-US" sz="1600" dirty="0">
                    <a:solidFill>
                      <a:schemeClr val="tx1"/>
                    </a:solidFill>
                    <a:latin typeface="Times New Roman" panose="02020603050405020304" pitchFamily="18" charset="0"/>
                    <a:cs typeface="Times New Roman" panose="02020603050405020304" pitchFamily="18" charset="0"/>
                  </a:endParaRPr>
                </a:p>
              </p:txBody>
            </p:sp>
          </p:grpSp>
          <p:pic>
            <p:nvPicPr>
              <p:cNvPr id="57" name="Graphic 56" descr="Pin">
                <a:extLst>
                  <a:ext uri="{FF2B5EF4-FFF2-40B4-BE49-F238E27FC236}">
                    <a16:creationId xmlns:a16="http://schemas.microsoft.com/office/drawing/2014/main" xmlns="" id="{D6A75075-DB8A-47CC-90C7-D56898EAA1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293933">
                <a:off x="461079" y="4746352"/>
                <a:ext cx="637455" cy="637455"/>
              </a:xfrm>
              <a:prstGeom prst="rect">
                <a:avLst/>
              </a:prstGeom>
            </p:spPr>
          </p:pic>
        </p:grpSp>
        <p:sp>
          <p:nvSpPr>
            <p:cNvPr id="58" name="Isosceles Triangle 57">
              <a:extLst>
                <a:ext uri="{FF2B5EF4-FFF2-40B4-BE49-F238E27FC236}">
                  <a16:creationId xmlns:a16="http://schemas.microsoft.com/office/drawing/2014/main" xmlns="" id="{E6719F13-BD0D-40CB-894E-32450DFC59F8}"/>
                </a:ext>
              </a:extLst>
            </p:cNvPr>
            <p:cNvSpPr/>
            <p:nvPr/>
          </p:nvSpPr>
          <p:spPr>
            <a:xfrm rot="10800000">
              <a:off x="1893663" y="2999009"/>
              <a:ext cx="3095405" cy="283177"/>
            </a:xfrm>
            <a:prstGeom prst="triangl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5" name="Straight Connector 64">
            <a:extLst>
              <a:ext uri="{FF2B5EF4-FFF2-40B4-BE49-F238E27FC236}">
                <a16:creationId xmlns:a16="http://schemas.microsoft.com/office/drawing/2014/main" xmlns="" id="{C048918A-40A2-4BAD-87DE-61B72904BC5F}"/>
              </a:ext>
            </a:extLst>
          </p:cNvPr>
          <p:cNvCxnSpPr/>
          <p:nvPr/>
        </p:nvCxnSpPr>
        <p:spPr>
          <a:xfrm>
            <a:off x="6890654" y="2351858"/>
            <a:ext cx="0" cy="2993233"/>
          </a:xfrm>
          <a:prstGeom prst="line">
            <a:avLst/>
          </a:prstGeom>
          <a:ln w="38100">
            <a:solidFill>
              <a:srgbClr val="8EE3BC"/>
            </a:solidFill>
            <a:prstDash val="sysDot"/>
          </a:ln>
        </p:spPr>
        <p:style>
          <a:lnRef idx="1">
            <a:schemeClr val="accent1"/>
          </a:lnRef>
          <a:fillRef idx="0">
            <a:schemeClr val="accent1"/>
          </a:fillRef>
          <a:effectRef idx="0">
            <a:schemeClr val="accent1"/>
          </a:effectRef>
          <a:fontRef idx="minor">
            <a:schemeClr val="tx1"/>
          </a:fontRef>
        </p:style>
      </p:cxnSp>
      <p:grpSp>
        <p:nvGrpSpPr>
          <p:cNvPr id="118" name="Group 117">
            <a:extLst>
              <a:ext uri="{FF2B5EF4-FFF2-40B4-BE49-F238E27FC236}">
                <a16:creationId xmlns:a16="http://schemas.microsoft.com/office/drawing/2014/main" xmlns="" id="{128ED8C6-534E-4511-95CC-D8C70F83276B}"/>
              </a:ext>
            </a:extLst>
          </p:cNvPr>
          <p:cNvGrpSpPr/>
          <p:nvPr/>
        </p:nvGrpSpPr>
        <p:grpSpPr>
          <a:xfrm>
            <a:off x="7294651" y="1639378"/>
            <a:ext cx="4639987" cy="4418192"/>
            <a:chOff x="7294651" y="1601610"/>
            <a:chExt cx="4639987" cy="4418192"/>
          </a:xfrm>
        </p:grpSpPr>
        <p:sp>
          <p:nvSpPr>
            <p:cNvPr id="67" name="Rectangle 66">
              <a:extLst>
                <a:ext uri="{FF2B5EF4-FFF2-40B4-BE49-F238E27FC236}">
                  <a16:creationId xmlns:a16="http://schemas.microsoft.com/office/drawing/2014/main" xmlns="" id="{6DF159AD-0EF4-42AC-B856-4ED28772CDC1}"/>
                </a:ext>
              </a:extLst>
            </p:cNvPr>
            <p:cNvSpPr/>
            <p:nvPr/>
          </p:nvSpPr>
          <p:spPr>
            <a:xfrm>
              <a:off x="7294651" y="1601610"/>
              <a:ext cx="4639987" cy="4418192"/>
            </a:xfrm>
            <a:prstGeom prst="rect">
              <a:avLst/>
            </a:prstGeom>
            <a:solidFill>
              <a:schemeClr val="bg1">
                <a:lumMod val="95000"/>
                <a:alpha val="68000"/>
              </a:schemeClr>
            </a:solidFill>
            <a:ln w="19050">
              <a:solidFill>
                <a:srgbClr val="46C17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xmlns="" id="{57861FBD-6B23-4B6C-AB9C-DF578187A4F1}"/>
                </a:ext>
              </a:extLst>
            </p:cNvPr>
            <p:cNvSpPr/>
            <p:nvPr/>
          </p:nvSpPr>
          <p:spPr>
            <a:xfrm>
              <a:off x="7390363" y="1601610"/>
              <a:ext cx="4448562" cy="98919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Parallelamente si assiste ad una crescita economica della società, attestata dal forte incremento degli indicatori di redditività tra il 2010 ed il 2018: </a:t>
              </a:r>
              <a:endParaRPr lang="en-US" sz="1600" dirty="0">
                <a:solidFill>
                  <a:schemeClr val="tx1"/>
                </a:solidFill>
                <a:latin typeface="Times New Roman" panose="02020603050405020304" pitchFamily="18" charset="0"/>
                <a:cs typeface="Times New Roman" panose="02020603050405020304" pitchFamily="18" charset="0"/>
              </a:endParaRPr>
            </a:p>
          </p:txBody>
        </p:sp>
        <p:grpSp>
          <p:nvGrpSpPr>
            <p:cNvPr id="113" name="Group 112">
              <a:extLst>
                <a:ext uri="{FF2B5EF4-FFF2-40B4-BE49-F238E27FC236}">
                  <a16:creationId xmlns:a16="http://schemas.microsoft.com/office/drawing/2014/main" xmlns="" id="{448BB62A-3C32-45C2-8313-1D8D941C8A79}"/>
                </a:ext>
              </a:extLst>
            </p:cNvPr>
            <p:cNvGrpSpPr/>
            <p:nvPr/>
          </p:nvGrpSpPr>
          <p:grpSpPr>
            <a:xfrm>
              <a:off x="7509999" y="2765932"/>
              <a:ext cx="4209291" cy="368042"/>
              <a:chOff x="7591127" y="2765932"/>
              <a:chExt cx="4209291" cy="368042"/>
            </a:xfrm>
          </p:grpSpPr>
          <p:sp>
            <p:nvSpPr>
              <p:cNvPr id="79" name="Rectangle 78">
                <a:extLst>
                  <a:ext uri="{FF2B5EF4-FFF2-40B4-BE49-F238E27FC236}">
                    <a16:creationId xmlns:a16="http://schemas.microsoft.com/office/drawing/2014/main" xmlns="" id="{2BB578B1-85C2-49FC-8B53-37C90FEE4079}"/>
                  </a:ext>
                </a:extLst>
              </p:cNvPr>
              <p:cNvSpPr/>
              <p:nvPr/>
            </p:nvSpPr>
            <p:spPr>
              <a:xfrm>
                <a:off x="7947284" y="2765933"/>
                <a:ext cx="822960"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i="1" dirty="0">
                    <a:solidFill>
                      <a:schemeClr val="tx1"/>
                    </a:solidFill>
                    <a:latin typeface="Times New Roman" panose="02020603050405020304" pitchFamily="18" charset="0"/>
                    <a:cs typeface="Times New Roman" panose="02020603050405020304" pitchFamily="18" charset="0"/>
                  </a:rPr>
                  <a:t>ROS</a:t>
                </a:r>
                <a:endParaRPr lang="en-US" b="1" i="1" dirty="0">
                  <a:solidFill>
                    <a:schemeClr val="tx1"/>
                  </a:solidFill>
                  <a:latin typeface="Times New Roman" panose="02020603050405020304" pitchFamily="18" charset="0"/>
                  <a:cs typeface="Times New Roman" panose="02020603050405020304" pitchFamily="18" charset="0"/>
                </a:endParaRPr>
              </a:p>
            </p:txBody>
          </p:sp>
          <p:cxnSp>
            <p:nvCxnSpPr>
              <p:cNvPr id="85" name="Straight Arrow Connector 84">
                <a:extLst>
                  <a:ext uri="{FF2B5EF4-FFF2-40B4-BE49-F238E27FC236}">
                    <a16:creationId xmlns:a16="http://schemas.microsoft.com/office/drawing/2014/main" xmlns="" id="{F1EDC9A2-E9D0-44E9-93BA-28A682BAA872}"/>
                  </a:ext>
                </a:extLst>
              </p:cNvPr>
              <p:cNvCxnSpPr/>
              <p:nvPr/>
            </p:nvCxnSpPr>
            <p:spPr>
              <a:xfrm>
                <a:off x="8849784" y="2949953"/>
                <a:ext cx="381000" cy="0"/>
              </a:xfrm>
              <a:prstGeom prst="straightConnector1">
                <a:avLst/>
              </a:prstGeom>
              <a:ln w="19050">
                <a:solidFill>
                  <a:srgbClr val="46C17B"/>
                </a:solidFill>
                <a:tailEnd type="triangle"/>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xmlns="" id="{5237F065-FB6A-46EF-845F-44BE741683B7}"/>
                  </a:ext>
                </a:extLst>
              </p:cNvPr>
              <p:cNvSpPr/>
              <p:nvPr/>
            </p:nvSpPr>
            <p:spPr>
              <a:xfrm>
                <a:off x="10521212" y="2765933"/>
                <a:ext cx="1279206"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i="1" dirty="0">
                    <a:solidFill>
                      <a:schemeClr val="tx1"/>
                    </a:solidFill>
                    <a:latin typeface="Times New Roman" panose="02020603050405020304" pitchFamily="18" charset="0"/>
                    <a:cs typeface="Times New Roman" panose="02020603050405020304" pitchFamily="18" charset="0"/>
                  </a:rPr>
                  <a:t>punti percentuali</a:t>
                </a:r>
                <a:endParaRPr lang="en-US" sz="1200" i="1" dirty="0">
                  <a:solidFill>
                    <a:schemeClr val="tx1"/>
                  </a:solidFill>
                  <a:latin typeface="Times New Roman" panose="02020603050405020304" pitchFamily="18" charset="0"/>
                  <a:cs typeface="Times New Roman" panose="02020603050405020304" pitchFamily="18" charset="0"/>
                </a:endParaRPr>
              </a:p>
            </p:txBody>
          </p:sp>
          <p:sp>
            <p:nvSpPr>
              <p:cNvPr id="103" name="Rectangle 102">
                <a:extLst>
                  <a:ext uri="{FF2B5EF4-FFF2-40B4-BE49-F238E27FC236}">
                    <a16:creationId xmlns:a16="http://schemas.microsoft.com/office/drawing/2014/main" xmlns="" id="{F6B73DF0-8A12-4168-9442-3F8424CF45F9}"/>
                  </a:ext>
                </a:extLst>
              </p:cNvPr>
              <p:cNvSpPr/>
              <p:nvPr/>
            </p:nvSpPr>
            <p:spPr>
              <a:xfrm>
                <a:off x="9490328" y="2765932"/>
                <a:ext cx="822959" cy="368042"/>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latin typeface="Times New Roman" panose="02020603050405020304" pitchFamily="18" charset="0"/>
                    <a:cs typeface="Times New Roman" panose="02020603050405020304" pitchFamily="18" charset="0"/>
                  </a:rPr>
                  <a:t>+ 8,28</a:t>
                </a:r>
                <a:endParaRPr lang="en-US" sz="1600" b="1" dirty="0">
                  <a:latin typeface="Times New Roman" panose="02020603050405020304" pitchFamily="18" charset="0"/>
                  <a:cs typeface="Times New Roman" panose="02020603050405020304" pitchFamily="18" charset="0"/>
                </a:endParaRPr>
              </a:p>
            </p:txBody>
          </p:sp>
          <p:sp>
            <p:nvSpPr>
              <p:cNvPr id="104" name="Oval 103">
                <a:extLst>
                  <a:ext uri="{FF2B5EF4-FFF2-40B4-BE49-F238E27FC236}">
                    <a16:creationId xmlns:a16="http://schemas.microsoft.com/office/drawing/2014/main" xmlns="" id="{0358FB5A-ACCA-48DE-BD0D-938E524945E8}"/>
                  </a:ext>
                </a:extLst>
              </p:cNvPr>
              <p:cNvSpPr/>
              <p:nvPr/>
            </p:nvSpPr>
            <p:spPr>
              <a:xfrm>
                <a:off x="7591127" y="2858609"/>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xmlns="" id="{3C32107C-2075-478F-9BFB-D1E4E70D732A}"/>
                </a:ext>
              </a:extLst>
            </p:cNvPr>
            <p:cNvGrpSpPr/>
            <p:nvPr/>
          </p:nvGrpSpPr>
          <p:grpSpPr>
            <a:xfrm>
              <a:off x="7509999" y="3438564"/>
              <a:ext cx="4209291" cy="368042"/>
              <a:chOff x="7591127" y="3438564"/>
              <a:chExt cx="4209291" cy="368042"/>
            </a:xfrm>
          </p:grpSpPr>
          <p:sp>
            <p:nvSpPr>
              <p:cNvPr id="80" name="Rectangle 79">
                <a:extLst>
                  <a:ext uri="{FF2B5EF4-FFF2-40B4-BE49-F238E27FC236}">
                    <a16:creationId xmlns:a16="http://schemas.microsoft.com/office/drawing/2014/main" xmlns="" id="{8DF0C1F5-DB9F-424A-BAE4-FD5451802859}"/>
                  </a:ext>
                </a:extLst>
              </p:cNvPr>
              <p:cNvSpPr/>
              <p:nvPr/>
            </p:nvSpPr>
            <p:spPr>
              <a:xfrm>
                <a:off x="7947284" y="3438565"/>
                <a:ext cx="822960"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i="1" dirty="0">
                    <a:solidFill>
                      <a:schemeClr val="tx1"/>
                    </a:solidFill>
                    <a:latin typeface="Times New Roman" panose="02020603050405020304" pitchFamily="18" charset="0"/>
                    <a:cs typeface="Times New Roman" panose="02020603050405020304" pitchFamily="18" charset="0"/>
                  </a:rPr>
                  <a:t>ROI</a:t>
                </a:r>
                <a:endParaRPr lang="en-US" b="1" i="1" dirty="0">
                  <a:solidFill>
                    <a:schemeClr val="tx1"/>
                  </a:solidFill>
                  <a:latin typeface="Times New Roman" panose="02020603050405020304" pitchFamily="18" charset="0"/>
                  <a:cs typeface="Times New Roman" panose="02020603050405020304" pitchFamily="18" charset="0"/>
                </a:endParaRPr>
              </a:p>
            </p:txBody>
          </p:sp>
          <p:cxnSp>
            <p:nvCxnSpPr>
              <p:cNvPr id="86" name="Straight Arrow Connector 85">
                <a:extLst>
                  <a:ext uri="{FF2B5EF4-FFF2-40B4-BE49-F238E27FC236}">
                    <a16:creationId xmlns:a16="http://schemas.microsoft.com/office/drawing/2014/main" xmlns="" id="{509457A7-E783-4463-9035-38BFEBC26445}"/>
                  </a:ext>
                </a:extLst>
              </p:cNvPr>
              <p:cNvCxnSpPr/>
              <p:nvPr/>
            </p:nvCxnSpPr>
            <p:spPr>
              <a:xfrm>
                <a:off x="8849784" y="3622585"/>
                <a:ext cx="381000" cy="0"/>
              </a:xfrm>
              <a:prstGeom prst="straightConnector1">
                <a:avLst/>
              </a:prstGeom>
              <a:ln w="19050">
                <a:solidFill>
                  <a:srgbClr val="46C17B"/>
                </a:solidFill>
                <a:tailEnd type="triangle"/>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xmlns="" id="{367C789C-B92D-40ED-9556-A4FB8CD05AB0}"/>
                  </a:ext>
                </a:extLst>
              </p:cNvPr>
              <p:cNvSpPr/>
              <p:nvPr/>
            </p:nvSpPr>
            <p:spPr>
              <a:xfrm>
                <a:off x="10521212" y="3438565"/>
                <a:ext cx="1279206"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i="1" dirty="0">
                    <a:solidFill>
                      <a:schemeClr val="tx1"/>
                    </a:solidFill>
                    <a:latin typeface="Times New Roman" panose="02020603050405020304" pitchFamily="18" charset="0"/>
                    <a:cs typeface="Times New Roman" panose="02020603050405020304" pitchFamily="18" charset="0"/>
                  </a:rPr>
                  <a:t>p.p.</a:t>
                </a:r>
                <a:endParaRPr lang="en-US" sz="1200" i="1" dirty="0">
                  <a:solidFill>
                    <a:schemeClr val="tx1"/>
                  </a:solidFill>
                  <a:latin typeface="Times New Roman" panose="02020603050405020304" pitchFamily="18" charset="0"/>
                  <a:cs typeface="Times New Roman" panose="02020603050405020304" pitchFamily="18" charset="0"/>
                </a:endParaRPr>
              </a:p>
            </p:txBody>
          </p:sp>
          <p:sp>
            <p:nvSpPr>
              <p:cNvPr id="105" name="Oval 104">
                <a:extLst>
                  <a:ext uri="{FF2B5EF4-FFF2-40B4-BE49-F238E27FC236}">
                    <a16:creationId xmlns:a16="http://schemas.microsoft.com/office/drawing/2014/main" xmlns="" id="{56D14DEB-3A88-4B3A-8650-8C3DCAB70B6E}"/>
                  </a:ext>
                </a:extLst>
              </p:cNvPr>
              <p:cNvSpPr/>
              <p:nvPr/>
            </p:nvSpPr>
            <p:spPr>
              <a:xfrm>
                <a:off x="7591127" y="3531241"/>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xmlns="" id="{1CA90652-94F6-47E3-93DD-5C544B0FB33C}"/>
                  </a:ext>
                </a:extLst>
              </p:cNvPr>
              <p:cNvSpPr/>
              <p:nvPr/>
            </p:nvSpPr>
            <p:spPr>
              <a:xfrm>
                <a:off x="9490328" y="3438564"/>
                <a:ext cx="822959" cy="368042"/>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latin typeface="Times New Roman" panose="02020603050405020304" pitchFamily="18" charset="0"/>
                    <a:cs typeface="Times New Roman" panose="02020603050405020304" pitchFamily="18" charset="0"/>
                  </a:rPr>
                  <a:t>+ 39,43</a:t>
                </a:r>
                <a:endParaRPr lang="en-US" sz="1600" b="1" dirty="0">
                  <a:latin typeface="Times New Roman" panose="02020603050405020304" pitchFamily="18" charset="0"/>
                  <a:cs typeface="Times New Roman" panose="02020603050405020304" pitchFamily="18" charset="0"/>
                </a:endParaRPr>
              </a:p>
            </p:txBody>
          </p:sp>
        </p:grpSp>
        <p:grpSp>
          <p:nvGrpSpPr>
            <p:cNvPr id="115" name="Group 114">
              <a:extLst>
                <a:ext uri="{FF2B5EF4-FFF2-40B4-BE49-F238E27FC236}">
                  <a16:creationId xmlns:a16="http://schemas.microsoft.com/office/drawing/2014/main" xmlns="" id="{3337ADD3-F11A-4660-81AB-EABFEA399211}"/>
                </a:ext>
              </a:extLst>
            </p:cNvPr>
            <p:cNvGrpSpPr/>
            <p:nvPr/>
          </p:nvGrpSpPr>
          <p:grpSpPr>
            <a:xfrm>
              <a:off x="7495597" y="4116975"/>
              <a:ext cx="4238095" cy="368042"/>
              <a:chOff x="7562323" y="4116975"/>
              <a:chExt cx="4238095" cy="368042"/>
            </a:xfrm>
          </p:grpSpPr>
          <p:sp>
            <p:nvSpPr>
              <p:cNvPr id="81" name="Rectangle 80">
                <a:extLst>
                  <a:ext uri="{FF2B5EF4-FFF2-40B4-BE49-F238E27FC236}">
                    <a16:creationId xmlns:a16="http://schemas.microsoft.com/office/drawing/2014/main" xmlns="" id="{C126AC11-D583-4CE5-80FE-D7220462EBB5}"/>
                  </a:ext>
                </a:extLst>
              </p:cNvPr>
              <p:cNvSpPr/>
              <p:nvPr/>
            </p:nvSpPr>
            <p:spPr>
              <a:xfrm>
                <a:off x="7947284" y="4116976"/>
                <a:ext cx="822960"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i="1" dirty="0">
                    <a:solidFill>
                      <a:schemeClr val="tx1"/>
                    </a:solidFill>
                    <a:latin typeface="Times New Roman" panose="02020603050405020304" pitchFamily="18" charset="0"/>
                    <a:cs typeface="Times New Roman" panose="02020603050405020304" pitchFamily="18" charset="0"/>
                  </a:rPr>
                  <a:t>ROE</a:t>
                </a:r>
                <a:endParaRPr lang="en-US" b="1" i="1" dirty="0">
                  <a:solidFill>
                    <a:schemeClr val="tx1"/>
                  </a:solidFill>
                  <a:latin typeface="Times New Roman" panose="02020603050405020304" pitchFamily="18" charset="0"/>
                  <a:cs typeface="Times New Roman" panose="02020603050405020304" pitchFamily="18" charset="0"/>
                </a:endParaRPr>
              </a:p>
            </p:txBody>
          </p:sp>
          <p:cxnSp>
            <p:nvCxnSpPr>
              <p:cNvPr id="87" name="Straight Arrow Connector 86">
                <a:extLst>
                  <a:ext uri="{FF2B5EF4-FFF2-40B4-BE49-F238E27FC236}">
                    <a16:creationId xmlns:a16="http://schemas.microsoft.com/office/drawing/2014/main" xmlns="" id="{BF12B020-1F00-4B35-A8EB-07939BE4B29F}"/>
                  </a:ext>
                </a:extLst>
              </p:cNvPr>
              <p:cNvCxnSpPr/>
              <p:nvPr/>
            </p:nvCxnSpPr>
            <p:spPr>
              <a:xfrm>
                <a:off x="8849784" y="4300996"/>
                <a:ext cx="381000" cy="0"/>
              </a:xfrm>
              <a:prstGeom prst="straightConnector1">
                <a:avLst/>
              </a:prstGeom>
              <a:ln w="19050">
                <a:solidFill>
                  <a:srgbClr val="46C17B"/>
                </a:solidFill>
                <a:tailEnd type="triangle"/>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xmlns="" id="{6FEE7C5D-48EF-41A7-A167-1571A05666B8}"/>
                  </a:ext>
                </a:extLst>
              </p:cNvPr>
              <p:cNvSpPr/>
              <p:nvPr/>
            </p:nvSpPr>
            <p:spPr>
              <a:xfrm>
                <a:off x="10521212" y="4116976"/>
                <a:ext cx="1279206"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i="1" dirty="0">
                    <a:solidFill>
                      <a:schemeClr val="tx1"/>
                    </a:solidFill>
                    <a:latin typeface="Times New Roman" panose="02020603050405020304" pitchFamily="18" charset="0"/>
                    <a:cs typeface="Times New Roman" panose="02020603050405020304" pitchFamily="18" charset="0"/>
                  </a:rPr>
                  <a:t>p.p.</a:t>
                </a:r>
                <a:endParaRPr lang="en-US" sz="1200" i="1" dirty="0">
                  <a:solidFill>
                    <a:schemeClr val="tx1"/>
                  </a:solidFill>
                  <a:latin typeface="Times New Roman" panose="02020603050405020304" pitchFamily="18" charset="0"/>
                  <a:cs typeface="Times New Roman" panose="02020603050405020304" pitchFamily="18" charset="0"/>
                </a:endParaRPr>
              </a:p>
            </p:txBody>
          </p:sp>
          <p:sp>
            <p:nvSpPr>
              <p:cNvPr id="106" name="Oval 105">
                <a:extLst>
                  <a:ext uri="{FF2B5EF4-FFF2-40B4-BE49-F238E27FC236}">
                    <a16:creationId xmlns:a16="http://schemas.microsoft.com/office/drawing/2014/main" xmlns="" id="{75EF71E5-DE2F-4852-9354-9FA9A55F7054}"/>
                  </a:ext>
                </a:extLst>
              </p:cNvPr>
              <p:cNvSpPr/>
              <p:nvPr/>
            </p:nvSpPr>
            <p:spPr>
              <a:xfrm>
                <a:off x="7562323" y="4209652"/>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xmlns="" id="{FC1F969A-FA98-4C91-A9F3-515EE3786EB3}"/>
                  </a:ext>
                </a:extLst>
              </p:cNvPr>
              <p:cNvSpPr/>
              <p:nvPr/>
            </p:nvSpPr>
            <p:spPr>
              <a:xfrm>
                <a:off x="9490328" y="4116975"/>
                <a:ext cx="822959" cy="368042"/>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latin typeface="Times New Roman" panose="02020603050405020304" pitchFamily="18" charset="0"/>
                    <a:cs typeface="Times New Roman" panose="02020603050405020304" pitchFamily="18" charset="0"/>
                  </a:rPr>
                  <a:t>+ 25,71</a:t>
                </a:r>
                <a:endParaRPr lang="en-US" sz="1600" b="1" dirty="0">
                  <a:latin typeface="Times New Roman" panose="02020603050405020304" pitchFamily="18" charset="0"/>
                  <a:cs typeface="Times New Roman" panose="02020603050405020304" pitchFamily="18" charset="0"/>
                </a:endParaRPr>
              </a:p>
            </p:txBody>
          </p:sp>
        </p:grpSp>
        <p:grpSp>
          <p:nvGrpSpPr>
            <p:cNvPr id="116" name="Group 115">
              <a:extLst>
                <a:ext uri="{FF2B5EF4-FFF2-40B4-BE49-F238E27FC236}">
                  <a16:creationId xmlns:a16="http://schemas.microsoft.com/office/drawing/2014/main" xmlns="" id="{CAFBF17F-2BA0-43E2-BCC8-BFB6A833AF31}"/>
                </a:ext>
              </a:extLst>
            </p:cNvPr>
            <p:cNvGrpSpPr/>
            <p:nvPr/>
          </p:nvGrpSpPr>
          <p:grpSpPr>
            <a:xfrm>
              <a:off x="7495597" y="4786603"/>
              <a:ext cx="4238095" cy="368042"/>
              <a:chOff x="7562323" y="4786603"/>
              <a:chExt cx="4238095" cy="368042"/>
            </a:xfrm>
          </p:grpSpPr>
          <p:sp>
            <p:nvSpPr>
              <p:cNvPr id="82" name="Rectangle 81">
                <a:extLst>
                  <a:ext uri="{FF2B5EF4-FFF2-40B4-BE49-F238E27FC236}">
                    <a16:creationId xmlns:a16="http://schemas.microsoft.com/office/drawing/2014/main" xmlns="" id="{B351EF2A-5B58-44D5-B4F0-131FE8CD08BD}"/>
                  </a:ext>
                </a:extLst>
              </p:cNvPr>
              <p:cNvSpPr/>
              <p:nvPr/>
            </p:nvSpPr>
            <p:spPr>
              <a:xfrm>
                <a:off x="7947284" y="4786604"/>
                <a:ext cx="822960"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i="1" dirty="0">
                    <a:solidFill>
                      <a:schemeClr val="tx1"/>
                    </a:solidFill>
                    <a:latin typeface="Times New Roman" panose="02020603050405020304" pitchFamily="18" charset="0"/>
                    <a:cs typeface="Times New Roman" panose="02020603050405020304" pitchFamily="18" charset="0"/>
                  </a:rPr>
                  <a:t>REA</a:t>
                </a:r>
                <a:endParaRPr lang="en-US" b="1" i="1" dirty="0">
                  <a:solidFill>
                    <a:schemeClr val="tx1"/>
                  </a:solidFill>
                  <a:latin typeface="Times New Roman" panose="02020603050405020304" pitchFamily="18" charset="0"/>
                  <a:cs typeface="Times New Roman" panose="02020603050405020304" pitchFamily="18" charset="0"/>
                </a:endParaRPr>
              </a:p>
            </p:txBody>
          </p:sp>
          <p:cxnSp>
            <p:nvCxnSpPr>
              <p:cNvPr id="88" name="Straight Arrow Connector 87">
                <a:extLst>
                  <a:ext uri="{FF2B5EF4-FFF2-40B4-BE49-F238E27FC236}">
                    <a16:creationId xmlns:a16="http://schemas.microsoft.com/office/drawing/2014/main" xmlns="" id="{8A557DA5-0117-46CB-BCDB-8895A2B6487A}"/>
                  </a:ext>
                </a:extLst>
              </p:cNvPr>
              <p:cNvCxnSpPr/>
              <p:nvPr/>
            </p:nvCxnSpPr>
            <p:spPr>
              <a:xfrm>
                <a:off x="8849784" y="4970624"/>
                <a:ext cx="381000" cy="0"/>
              </a:xfrm>
              <a:prstGeom prst="straightConnector1">
                <a:avLst/>
              </a:prstGeom>
              <a:ln w="19050">
                <a:solidFill>
                  <a:srgbClr val="46C17B"/>
                </a:solidFill>
                <a:tailEnd type="triangle"/>
              </a:ln>
            </p:spPr>
            <p:style>
              <a:lnRef idx="1">
                <a:schemeClr val="accent1"/>
              </a:lnRef>
              <a:fillRef idx="0">
                <a:schemeClr val="accent1"/>
              </a:fillRef>
              <a:effectRef idx="0">
                <a:schemeClr val="accent1"/>
              </a:effectRef>
              <a:fontRef idx="minor">
                <a:schemeClr val="tx1"/>
              </a:fontRef>
            </p:style>
          </p:cxnSp>
          <p:sp>
            <p:nvSpPr>
              <p:cNvPr id="93" name="Rectangle 92">
                <a:extLst>
                  <a:ext uri="{FF2B5EF4-FFF2-40B4-BE49-F238E27FC236}">
                    <a16:creationId xmlns:a16="http://schemas.microsoft.com/office/drawing/2014/main" xmlns="" id="{64E31C60-8E4E-46A6-B06C-615AA7F0F1EE}"/>
                  </a:ext>
                </a:extLst>
              </p:cNvPr>
              <p:cNvSpPr/>
              <p:nvPr/>
            </p:nvSpPr>
            <p:spPr>
              <a:xfrm>
                <a:off x="10521212" y="4786604"/>
                <a:ext cx="1279206"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i="1" dirty="0">
                    <a:solidFill>
                      <a:schemeClr val="tx1"/>
                    </a:solidFill>
                    <a:latin typeface="Times New Roman" panose="02020603050405020304" pitchFamily="18" charset="0"/>
                    <a:cs typeface="Times New Roman" panose="02020603050405020304" pitchFamily="18" charset="0"/>
                  </a:rPr>
                  <a:t>p.p.</a:t>
                </a:r>
                <a:endParaRPr lang="en-US" sz="1200" i="1" dirty="0">
                  <a:solidFill>
                    <a:schemeClr val="tx1"/>
                  </a:solidFill>
                  <a:latin typeface="Times New Roman" panose="02020603050405020304" pitchFamily="18" charset="0"/>
                  <a:cs typeface="Times New Roman" panose="02020603050405020304" pitchFamily="18" charset="0"/>
                </a:endParaRPr>
              </a:p>
            </p:txBody>
          </p:sp>
          <p:sp>
            <p:nvSpPr>
              <p:cNvPr id="107" name="Oval 106">
                <a:extLst>
                  <a:ext uri="{FF2B5EF4-FFF2-40B4-BE49-F238E27FC236}">
                    <a16:creationId xmlns:a16="http://schemas.microsoft.com/office/drawing/2014/main" xmlns="" id="{56C3AAE8-FC29-4678-B245-D433A6F2BB0A}"/>
                  </a:ext>
                </a:extLst>
              </p:cNvPr>
              <p:cNvSpPr/>
              <p:nvPr/>
            </p:nvSpPr>
            <p:spPr>
              <a:xfrm>
                <a:off x="7562323" y="4879280"/>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a:extLst>
                  <a:ext uri="{FF2B5EF4-FFF2-40B4-BE49-F238E27FC236}">
                    <a16:creationId xmlns:a16="http://schemas.microsoft.com/office/drawing/2014/main" xmlns="" id="{3AC9D791-ABD2-4F7B-823B-E8D12D60A748}"/>
                  </a:ext>
                </a:extLst>
              </p:cNvPr>
              <p:cNvSpPr/>
              <p:nvPr/>
            </p:nvSpPr>
            <p:spPr>
              <a:xfrm>
                <a:off x="9490328" y="4786603"/>
                <a:ext cx="822959" cy="368042"/>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latin typeface="Times New Roman" panose="02020603050405020304" pitchFamily="18" charset="0"/>
                    <a:cs typeface="Times New Roman" panose="02020603050405020304" pitchFamily="18" charset="0"/>
                  </a:rPr>
                  <a:t>+ 5,31</a:t>
                </a:r>
                <a:endParaRPr lang="en-US" sz="1600" b="1" dirty="0">
                  <a:latin typeface="Times New Roman" panose="02020603050405020304" pitchFamily="18" charset="0"/>
                  <a:cs typeface="Times New Roman" panose="02020603050405020304" pitchFamily="18" charset="0"/>
                </a:endParaRPr>
              </a:p>
            </p:txBody>
          </p:sp>
        </p:grpSp>
        <p:grpSp>
          <p:nvGrpSpPr>
            <p:cNvPr id="117" name="Group 116">
              <a:extLst>
                <a:ext uri="{FF2B5EF4-FFF2-40B4-BE49-F238E27FC236}">
                  <a16:creationId xmlns:a16="http://schemas.microsoft.com/office/drawing/2014/main" xmlns="" id="{D31AA981-B7A3-4EA6-9218-FDA823A06F81}"/>
                </a:ext>
              </a:extLst>
            </p:cNvPr>
            <p:cNvGrpSpPr/>
            <p:nvPr/>
          </p:nvGrpSpPr>
          <p:grpSpPr>
            <a:xfrm>
              <a:off x="7509999" y="5456232"/>
              <a:ext cx="4209291" cy="368042"/>
              <a:chOff x="7591127" y="5456232"/>
              <a:chExt cx="4209291" cy="368042"/>
            </a:xfrm>
          </p:grpSpPr>
          <p:sp>
            <p:nvSpPr>
              <p:cNvPr id="83" name="Rectangle 82">
                <a:extLst>
                  <a:ext uri="{FF2B5EF4-FFF2-40B4-BE49-F238E27FC236}">
                    <a16:creationId xmlns:a16="http://schemas.microsoft.com/office/drawing/2014/main" xmlns="" id="{FD10353A-3ABF-4A6E-8AC8-5813A246937E}"/>
                  </a:ext>
                </a:extLst>
              </p:cNvPr>
              <p:cNvSpPr/>
              <p:nvPr/>
            </p:nvSpPr>
            <p:spPr>
              <a:xfrm>
                <a:off x="7947284" y="5456233"/>
                <a:ext cx="822960"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i="1" dirty="0">
                    <a:solidFill>
                      <a:schemeClr val="tx1"/>
                    </a:solidFill>
                    <a:latin typeface="Times New Roman" panose="02020603050405020304" pitchFamily="18" charset="0"/>
                    <a:cs typeface="Times New Roman" panose="02020603050405020304" pitchFamily="18" charset="0"/>
                  </a:rPr>
                  <a:t>ROA</a:t>
                </a:r>
                <a:endParaRPr lang="en-US" b="1" i="1" dirty="0">
                  <a:solidFill>
                    <a:schemeClr val="tx1"/>
                  </a:solidFill>
                  <a:latin typeface="Times New Roman" panose="02020603050405020304" pitchFamily="18" charset="0"/>
                  <a:cs typeface="Times New Roman" panose="02020603050405020304" pitchFamily="18" charset="0"/>
                </a:endParaRPr>
              </a:p>
            </p:txBody>
          </p:sp>
          <p:cxnSp>
            <p:nvCxnSpPr>
              <p:cNvPr id="89" name="Straight Arrow Connector 88">
                <a:extLst>
                  <a:ext uri="{FF2B5EF4-FFF2-40B4-BE49-F238E27FC236}">
                    <a16:creationId xmlns:a16="http://schemas.microsoft.com/office/drawing/2014/main" xmlns="" id="{4C505AED-5296-4D20-93DD-D6BBA25AB204}"/>
                  </a:ext>
                </a:extLst>
              </p:cNvPr>
              <p:cNvCxnSpPr/>
              <p:nvPr/>
            </p:nvCxnSpPr>
            <p:spPr>
              <a:xfrm>
                <a:off x="8849784" y="5640253"/>
                <a:ext cx="381000" cy="0"/>
              </a:xfrm>
              <a:prstGeom prst="straightConnector1">
                <a:avLst/>
              </a:prstGeom>
              <a:ln w="19050">
                <a:solidFill>
                  <a:srgbClr val="46C17B"/>
                </a:solidFill>
                <a:tailEnd type="triangle"/>
              </a:ln>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xmlns="" id="{97A81BA1-0189-4ED3-823B-86EBD2F8A1EB}"/>
                  </a:ext>
                </a:extLst>
              </p:cNvPr>
              <p:cNvSpPr/>
              <p:nvPr/>
            </p:nvSpPr>
            <p:spPr>
              <a:xfrm>
                <a:off x="10521212" y="5456233"/>
                <a:ext cx="1279206" cy="368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i="1" dirty="0">
                    <a:solidFill>
                      <a:schemeClr val="tx1"/>
                    </a:solidFill>
                    <a:latin typeface="Times New Roman" panose="02020603050405020304" pitchFamily="18" charset="0"/>
                    <a:cs typeface="Times New Roman" panose="02020603050405020304" pitchFamily="18" charset="0"/>
                  </a:rPr>
                  <a:t>p.p.</a:t>
                </a:r>
                <a:endParaRPr lang="en-US" sz="1200" i="1" dirty="0">
                  <a:solidFill>
                    <a:schemeClr val="tx1"/>
                  </a:solidFill>
                  <a:latin typeface="Times New Roman" panose="02020603050405020304" pitchFamily="18" charset="0"/>
                  <a:cs typeface="Times New Roman" panose="02020603050405020304" pitchFamily="18" charset="0"/>
                </a:endParaRPr>
              </a:p>
            </p:txBody>
          </p:sp>
          <p:sp>
            <p:nvSpPr>
              <p:cNvPr id="108" name="Oval 107">
                <a:extLst>
                  <a:ext uri="{FF2B5EF4-FFF2-40B4-BE49-F238E27FC236}">
                    <a16:creationId xmlns:a16="http://schemas.microsoft.com/office/drawing/2014/main" xmlns="" id="{EAA159C6-77C8-425D-82D5-BA25754FACAE}"/>
                  </a:ext>
                </a:extLst>
              </p:cNvPr>
              <p:cNvSpPr/>
              <p:nvPr/>
            </p:nvSpPr>
            <p:spPr>
              <a:xfrm>
                <a:off x="7591127" y="5548909"/>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a:extLst>
                  <a:ext uri="{FF2B5EF4-FFF2-40B4-BE49-F238E27FC236}">
                    <a16:creationId xmlns:a16="http://schemas.microsoft.com/office/drawing/2014/main" xmlns="" id="{F61A6EBA-2679-4137-9568-DEF1ADA9DE97}"/>
                  </a:ext>
                </a:extLst>
              </p:cNvPr>
              <p:cNvSpPr/>
              <p:nvPr/>
            </p:nvSpPr>
            <p:spPr>
              <a:xfrm>
                <a:off x="9490328" y="5456232"/>
                <a:ext cx="822959" cy="368042"/>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latin typeface="Times New Roman" panose="02020603050405020304" pitchFamily="18" charset="0"/>
                    <a:cs typeface="Times New Roman" panose="02020603050405020304" pitchFamily="18" charset="0"/>
                  </a:rPr>
                  <a:t>+ 25,77</a:t>
                </a:r>
                <a:endParaRPr lang="en-US" sz="1600" b="1" dirty="0">
                  <a:latin typeface="Times New Roman" panose="02020603050405020304" pitchFamily="18" charset="0"/>
                  <a:cs typeface="Times New Roman" panose="02020603050405020304" pitchFamily="18" charset="0"/>
                </a:endParaRPr>
              </a:p>
            </p:txBody>
          </p:sp>
        </p:grpSp>
      </p:grpSp>
    </p:spTree>
    <p:extLst>
      <p:ext uri="{BB962C8B-B14F-4D97-AF65-F5344CB8AC3E}">
        <p14:creationId xmlns:p14="http://schemas.microsoft.com/office/powerpoint/2010/main" val="1800517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Il caso </a:t>
            </a:r>
            <a:r>
              <a:rPr lang="it-IT" dirty="0" err="1"/>
              <a:t>Astelav</a:t>
            </a:r>
            <a:endParaRPr lang="en-US" dirty="0"/>
          </a:p>
        </p:txBody>
      </p:sp>
      <p:grpSp>
        <p:nvGrpSpPr>
          <p:cNvPr id="16" name="Group 15">
            <a:extLst>
              <a:ext uri="{FF2B5EF4-FFF2-40B4-BE49-F238E27FC236}">
                <a16:creationId xmlns:a16="http://schemas.microsoft.com/office/drawing/2014/main" xmlns="" id="{C4992985-745C-4778-8AA8-5687F1C8441E}"/>
              </a:ext>
            </a:extLst>
          </p:cNvPr>
          <p:cNvGrpSpPr/>
          <p:nvPr/>
        </p:nvGrpSpPr>
        <p:grpSpPr>
          <a:xfrm>
            <a:off x="5739414" y="1591779"/>
            <a:ext cx="6062135" cy="2287513"/>
            <a:chOff x="5747880" y="1609725"/>
            <a:chExt cx="6062135" cy="2287513"/>
          </a:xfrm>
        </p:grpSpPr>
        <p:pic>
          <p:nvPicPr>
            <p:cNvPr id="4" name="Picture 3">
              <a:extLst>
                <a:ext uri="{FF2B5EF4-FFF2-40B4-BE49-F238E27FC236}">
                  <a16:creationId xmlns:a16="http://schemas.microsoft.com/office/drawing/2014/main" xmlns="" id="{C1C59A2E-515F-4AD7-9051-9B3C0C847299}"/>
                </a:ext>
              </a:extLst>
            </p:cNvPr>
            <p:cNvPicPr>
              <a:picLocks noChangeAspect="1"/>
            </p:cNvPicPr>
            <p:nvPr/>
          </p:nvPicPr>
          <p:blipFill rotWithShape="1">
            <a:blip r:embed="rId2">
              <a:extLst>
                <a:ext uri="{28A0092B-C50C-407E-A947-70E740481C1C}">
                  <a14:useLocalDpi xmlns:a14="http://schemas.microsoft.com/office/drawing/2010/main" val="0"/>
                </a:ext>
              </a:extLst>
            </a:blip>
            <a:srcRect l="39833" r="4297"/>
            <a:stretch/>
          </p:blipFill>
          <p:spPr>
            <a:xfrm>
              <a:off x="5807147" y="1609725"/>
              <a:ext cx="6002868" cy="1819275"/>
            </a:xfrm>
            <a:prstGeom prst="rect">
              <a:avLst/>
            </a:prstGeom>
            <a:effectLst>
              <a:outerShdw blurRad="50800" dist="38100" dir="2700000" algn="tl" rotWithShape="0">
                <a:prstClr val="black">
                  <a:alpha val="40000"/>
                </a:prstClr>
              </a:outerShdw>
            </a:effectLst>
          </p:spPr>
        </p:pic>
        <p:sp>
          <p:nvSpPr>
            <p:cNvPr id="5" name="Rectangle 4">
              <a:extLst>
                <a:ext uri="{FF2B5EF4-FFF2-40B4-BE49-F238E27FC236}">
                  <a16:creationId xmlns:a16="http://schemas.microsoft.com/office/drawing/2014/main" xmlns="" id="{DA8916C5-8D92-450B-B48C-A5F893ECF1F8}"/>
                </a:ext>
              </a:extLst>
            </p:cNvPr>
            <p:cNvSpPr/>
            <p:nvPr/>
          </p:nvSpPr>
          <p:spPr>
            <a:xfrm>
              <a:off x="5747880" y="3501491"/>
              <a:ext cx="5343546"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Fonte immagine: pagina Linkedin </a:t>
              </a:r>
              <a:r>
                <a:rPr lang="it-IT" sz="1050" dirty="0" err="1">
                  <a:solidFill>
                    <a:schemeClr val="tx1">
                      <a:lumMod val="50000"/>
                      <a:lumOff val="50000"/>
                    </a:schemeClr>
                  </a:solidFill>
                  <a:latin typeface="Times New Roman" panose="02020603050405020304" pitchFamily="18" charset="0"/>
                  <a:cs typeface="Times New Roman" panose="02020603050405020304" pitchFamily="18" charset="0"/>
                </a:rPr>
                <a:t>Astelav</a:t>
              </a:r>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 </a:t>
              </a:r>
              <a:r>
                <a:rPr lang="it-IT" sz="1050" dirty="0" err="1">
                  <a:solidFill>
                    <a:schemeClr val="tx1">
                      <a:lumMod val="50000"/>
                      <a:lumOff val="50000"/>
                    </a:schemeClr>
                  </a:solidFill>
                  <a:latin typeface="Times New Roman" panose="02020603050405020304" pitchFamily="18" charset="0"/>
                  <a:cs typeface="Times New Roman" panose="02020603050405020304" pitchFamily="18" charset="0"/>
                </a:rPr>
                <a:t>Srl</a:t>
              </a:r>
              <a:endParaRPr lang="en-US" sz="1050" i="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grpSp>
      <p:grpSp>
        <p:nvGrpSpPr>
          <p:cNvPr id="11" name="Group 10">
            <a:extLst>
              <a:ext uri="{FF2B5EF4-FFF2-40B4-BE49-F238E27FC236}">
                <a16:creationId xmlns:a16="http://schemas.microsoft.com/office/drawing/2014/main" xmlns="" id="{58085ED7-3070-42E9-9BAE-1688EE22C130}"/>
              </a:ext>
            </a:extLst>
          </p:cNvPr>
          <p:cNvGrpSpPr/>
          <p:nvPr/>
        </p:nvGrpSpPr>
        <p:grpSpPr>
          <a:xfrm>
            <a:off x="701451" y="1203604"/>
            <a:ext cx="4302348" cy="2301861"/>
            <a:chOff x="701451" y="1418859"/>
            <a:chExt cx="4302348" cy="2301861"/>
          </a:xfrm>
        </p:grpSpPr>
        <p:grpSp>
          <p:nvGrpSpPr>
            <p:cNvPr id="12" name="Group 11">
              <a:extLst>
                <a:ext uri="{FF2B5EF4-FFF2-40B4-BE49-F238E27FC236}">
                  <a16:creationId xmlns:a16="http://schemas.microsoft.com/office/drawing/2014/main" xmlns="" id="{340E8F13-D360-47A0-A9A9-DC07C7E7746A}"/>
                </a:ext>
              </a:extLst>
            </p:cNvPr>
            <p:cNvGrpSpPr/>
            <p:nvPr/>
          </p:nvGrpSpPr>
          <p:grpSpPr>
            <a:xfrm>
              <a:off x="701451" y="1823970"/>
              <a:ext cx="4302348" cy="1896750"/>
              <a:chOff x="701451" y="1823970"/>
              <a:chExt cx="4302348" cy="1896750"/>
            </a:xfrm>
          </p:grpSpPr>
          <p:sp>
            <p:nvSpPr>
              <p:cNvPr id="14" name="Rectangle: Diagonal Corners Rounded 13">
                <a:extLst>
                  <a:ext uri="{FF2B5EF4-FFF2-40B4-BE49-F238E27FC236}">
                    <a16:creationId xmlns:a16="http://schemas.microsoft.com/office/drawing/2014/main" xmlns="" id="{9A697D34-FD46-4208-B3E1-33E6DEBCDD7D}"/>
                  </a:ext>
                </a:extLst>
              </p:cNvPr>
              <p:cNvSpPr/>
              <p:nvPr/>
            </p:nvSpPr>
            <p:spPr>
              <a:xfrm>
                <a:off x="701451" y="1896127"/>
                <a:ext cx="4302348" cy="1752436"/>
              </a:xfrm>
              <a:prstGeom prst="round2DiagRect">
                <a:avLst/>
              </a:prstGeom>
              <a:solidFill>
                <a:schemeClr val="bg1">
                  <a:lumMod val="95000"/>
                  <a:alpha val="68000"/>
                </a:schemeClr>
              </a:solidFill>
              <a:ln>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561E05E0-4B5D-40DA-B52B-3F3BC7A37D82}"/>
                  </a:ext>
                </a:extLst>
              </p:cNvPr>
              <p:cNvSpPr/>
              <p:nvPr/>
            </p:nvSpPr>
            <p:spPr>
              <a:xfrm>
                <a:off x="798881" y="1823970"/>
                <a:ext cx="4117812" cy="1896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err="1">
                    <a:solidFill>
                      <a:schemeClr val="tx1"/>
                    </a:solidFill>
                    <a:latin typeface="Times New Roman" panose="02020603050405020304" pitchFamily="18" charset="0"/>
                    <a:cs typeface="Times New Roman" panose="02020603050405020304" pitchFamily="18" charset="0"/>
                  </a:rPr>
                  <a:t>Astelav</a:t>
                </a:r>
                <a:r>
                  <a:rPr lang="it-IT" sz="1400" dirty="0">
                    <a:solidFill>
                      <a:schemeClr val="tx1"/>
                    </a:solidFill>
                    <a:latin typeface="Times New Roman" panose="02020603050405020304" pitchFamily="18" charset="0"/>
                    <a:cs typeface="Times New Roman" panose="02020603050405020304" pitchFamily="18" charset="0"/>
                  </a:rPr>
                  <a:t> è una società italiana con sede a Vinovo, in provincia di </a:t>
                </a:r>
                <a:r>
                  <a:rPr lang="it-IT" sz="1400" b="1" dirty="0">
                    <a:solidFill>
                      <a:schemeClr val="tx1"/>
                    </a:solidFill>
                    <a:latin typeface="Times New Roman" panose="02020603050405020304" pitchFamily="18" charset="0"/>
                    <a:cs typeface="Times New Roman" panose="02020603050405020304" pitchFamily="18" charset="0"/>
                  </a:rPr>
                  <a:t>Torino</a:t>
                </a:r>
                <a:r>
                  <a:rPr lang="it-IT" sz="1400" dirty="0">
                    <a:solidFill>
                      <a:schemeClr val="tx1"/>
                    </a:solidFill>
                    <a:latin typeface="Times New Roman" panose="02020603050405020304" pitchFamily="18" charset="0"/>
                    <a:cs typeface="Times New Roman" panose="02020603050405020304" pitchFamily="18" charset="0"/>
                  </a:rPr>
                  <a:t>, fondata nel </a:t>
                </a:r>
                <a:r>
                  <a:rPr lang="it-IT" sz="1400" b="1" dirty="0">
                    <a:solidFill>
                      <a:schemeClr val="tx1"/>
                    </a:solidFill>
                    <a:latin typeface="Times New Roman" panose="02020603050405020304" pitchFamily="18" charset="0"/>
                    <a:cs typeface="Times New Roman" panose="02020603050405020304" pitchFamily="18" charset="0"/>
                  </a:rPr>
                  <a:t>1963</a:t>
                </a:r>
                <a:r>
                  <a:rPr lang="it-IT" sz="1400" dirty="0">
                    <a:solidFill>
                      <a:schemeClr val="tx1"/>
                    </a:solidFill>
                    <a:latin typeface="Times New Roman" panose="02020603050405020304" pitchFamily="18" charset="0"/>
                    <a:cs typeface="Times New Roman" panose="02020603050405020304" pitchFamily="18" charset="0"/>
                  </a:rPr>
                  <a:t> da </a:t>
                </a:r>
                <a:r>
                  <a:rPr lang="it-IT" sz="1400" b="1" dirty="0">
                    <a:solidFill>
                      <a:schemeClr val="tx1"/>
                    </a:solidFill>
                    <a:latin typeface="Times New Roman" panose="02020603050405020304" pitchFamily="18" charset="0"/>
                    <a:cs typeface="Times New Roman" panose="02020603050405020304" pitchFamily="18" charset="0"/>
                  </a:rPr>
                  <a:t>Giorgio Bertolino</a:t>
                </a:r>
                <a:r>
                  <a:rPr lang="it-IT" sz="1400" dirty="0">
                    <a:solidFill>
                      <a:schemeClr val="tx1"/>
                    </a:solidFill>
                    <a:latin typeface="Times New Roman" panose="02020603050405020304" pitchFamily="18" charset="0"/>
                    <a:cs typeface="Times New Roman" panose="02020603050405020304" pitchFamily="18" charset="0"/>
                  </a:rPr>
                  <a:t>. Essa opera nell’industria degli elettrodomestici offrendo al mercato un </a:t>
                </a:r>
                <a:r>
                  <a:rPr lang="it-IT" sz="1400" b="1" dirty="0">
                    <a:solidFill>
                      <a:schemeClr val="tx1"/>
                    </a:solidFill>
                    <a:latin typeface="Times New Roman" panose="02020603050405020304" pitchFamily="18" charset="0"/>
                    <a:cs typeface="Times New Roman" panose="02020603050405020304" pitchFamily="18" charset="0"/>
                  </a:rPr>
                  <a:t>servizio di spedizione di accessori e ricambi</a:t>
                </a:r>
                <a:r>
                  <a:rPr lang="it-IT" sz="1400" dirty="0">
                    <a:solidFill>
                      <a:schemeClr val="tx1"/>
                    </a:solidFill>
                    <a:latin typeface="Times New Roman" panose="02020603050405020304" pitchFamily="18" charset="0"/>
                    <a:cs typeface="Times New Roman" panose="02020603050405020304" pitchFamily="18" charset="0"/>
                  </a:rPr>
                  <a:t> di componenti per un’ampia gamma di prodotti</a:t>
                </a:r>
              </a:p>
            </p:txBody>
          </p:sp>
        </p:grpSp>
        <p:sp>
          <p:nvSpPr>
            <p:cNvPr id="13" name="Rectangle 12">
              <a:extLst>
                <a:ext uri="{FF2B5EF4-FFF2-40B4-BE49-F238E27FC236}">
                  <a16:creationId xmlns:a16="http://schemas.microsoft.com/office/drawing/2014/main" xmlns="" id="{3AFF1F8A-DAA2-4D9C-B995-AD71EEB60001}"/>
                </a:ext>
              </a:extLst>
            </p:cNvPr>
            <p:cNvSpPr/>
            <p:nvPr/>
          </p:nvSpPr>
          <p:spPr>
            <a:xfrm>
              <a:off x="780194" y="1418859"/>
              <a:ext cx="1838219" cy="320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2800" b="1" dirty="0">
                  <a:solidFill>
                    <a:srgbClr val="46C17B"/>
                  </a:solidFill>
                  <a:latin typeface="Times New Roman" panose="02020603050405020304" pitchFamily="18" charset="0"/>
                  <a:cs typeface="Times New Roman" panose="02020603050405020304" pitchFamily="18" charset="0"/>
                </a:rPr>
                <a:t>L’azienda</a:t>
              </a:r>
              <a:endParaRPr lang="en-US" sz="2800" b="1" dirty="0">
                <a:solidFill>
                  <a:srgbClr val="46C17B"/>
                </a:solidFill>
                <a:latin typeface="Times New Roman" panose="02020603050405020304" pitchFamily="18" charset="0"/>
                <a:cs typeface="Times New Roman" panose="02020603050405020304" pitchFamily="18" charset="0"/>
              </a:endParaRPr>
            </a:p>
          </p:txBody>
        </p:sp>
      </p:grpSp>
      <p:grpSp>
        <p:nvGrpSpPr>
          <p:cNvPr id="23" name="Group 22">
            <a:extLst>
              <a:ext uri="{FF2B5EF4-FFF2-40B4-BE49-F238E27FC236}">
                <a16:creationId xmlns:a16="http://schemas.microsoft.com/office/drawing/2014/main" xmlns="" id="{71970689-9CA2-403F-9548-8F2599628F06}"/>
              </a:ext>
            </a:extLst>
          </p:cNvPr>
          <p:cNvGrpSpPr/>
          <p:nvPr/>
        </p:nvGrpSpPr>
        <p:grpSpPr>
          <a:xfrm>
            <a:off x="766726" y="3864085"/>
            <a:ext cx="10658549" cy="2468164"/>
            <a:chOff x="766726" y="3864085"/>
            <a:chExt cx="10658549" cy="2468164"/>
          </a:xfrm>
        </p:grpSpPr>
        <p:sp>
          <p:nvSpPr>
            <p:cNvPr id="19" name="Rectangle 18">
              <a:extLst>
                <a:ext uri="{FF2B5EF4-FFF2-40B4-BE49-F238E27FC236}">
                  <a16:creationId xmlns:a16="http://schemas.microsoft.com/office/drawing/2014/main" xmlns="" id="{E62A1B73-5CE9-4D6D-993D-6BCB3031CEBD}"/>
                </a:ext>
              </a:extLst>
            </p:cNvPr>
            <p:cNvSpPr/>
            <p:nvPr/>
          </p:nvSpPr>
          <p:spPr>
            <a:xfrm>
              <a:off x="766726" y="4157133"/>
              <a:ext cx="10658549" cy="2175116"/>
            </a:xfrm>
            <a:prstGeom prst="rect">
              <a:avLst/>
            </a:prstGeom>
            <a:noFill/>
            <a:ln w="19050">
              <a:solidFill>
                <a:srgbClr val="46C17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xmlns="" id="{3FF3AB8B-38DA-48F5-9793-577F3669BED0}"/>
                </a:ext>
              </a:extLst>
            </p:cNvPr>
            <p:cNvPicPr/>
            <p:nvPr/>
          </p:nvPicPr>
          <p:blipFill>
            <a:blip r:embed="rId3">
              <a:extLst>
                <a:ext uri="{28A0092B-C50C-407E-A947-70E740481C1C}">
                  <a14:useLocalDpi xmlns:a14="http://schemas.microsoft.com/office/drawing/2010/main" val="0"/>
                </a:ext>
              </a:extLst>
            </a:blip>
            <a:stretch>
              <a:fillRect/>
            </a:stretch>
          </p:blipFill>
          <p:spPr>
            <a:xfrm>
              <a:off x="1944217" y="5235308"/>
              <a:ext cx="8303566" cy="783892"/>
            </a:xfrm>
            <a:prstGeom prst="rect">
              <a:avLst/>
            </a:prstGeom>
          </p:spPr>
        </p:pic>
        <p:sp>
          <p:nvSpPr>
            <p:cNvPr id="20" name="Rectangle 19">
              <a:extLst>
                <a:ext uri="{FF2B5EF4-FFF2-40B4-BE49-F238E27FC236}">
                  <a16:creationId xmlns:a16="http://schemas.microsoft.com/office/drawing/2014/main" xmlns="" id="{065165D0-CBF0-4145-A943-76F463D1B20A}"/>
                </a:ext>
              </a:extLst>
            </p:cNvPr>
            <p:cNvSpPr/>
            <p:nvPr/>
          </p:nvSpPr>
          <p:spPr>
            <a:xfrm>
              <a:off x="840486" y="3864085"/>
              <a:ext cx="3787039" cy="586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rgbClr val="46C17B"/>
                  </a:solidFill>
                  <a:latin typeface="Times New Roman" panose="02020603050405020304" pitchFamily="18" charset="0"/>
                  <a:cs typeface="Times New Roman" panose="02020603050405020304" pitchFamily="18" charset="0"/>
                </a:rPr>
                <a:t>IL PROGETTO RI-GENERATION</a:t>
              </a:r>
              <a:endParaRPr lang="en-US" b="1" dirty="0">
                <a:solidFill>
                  <a:srgbClr val="46C17B"/>
                </a:solidFill>
                <a:latin typeface="Times New Roman" panose="02020603050405020304" pitchFamily="18" charset="0"/>
                <a:cs typeface="Times New Roman" panose="02020603050405020304" pitchFamily="18" charset="0"/>
              </a:endParaRPr>
            </a:p>
          </p:txBody>
        </p:sp>
        <p:sp>
          <p:nvSpPr>
            <p:cNvPr id="22" name="Rectangle 21">
              <a:extLst>
                <a:ext uri="{FF2B5EF4-FFF2-40B4-BE49-F238E27FC236}">
                  <a16:creationId xmlns:a16="http://schemas.microsoft.com/office/drawing/2014/main" xmlns="" id="{2919F07B-4B06-4B0D-A7CD-2F318B2CE2AD}"/>
                </a:ext>
              </a:extLst>
            </p:cNvPr>
            <p:cNvSpPr/>
            <p:nvPr/>
          </p:nvSpPr>
          <p:spPr>
            <a:xfrm>
              <a:off x="1126067" y="4385733"/>
              <a:ext cx="9939867" cy="716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A partire dal 2017, l’azienda ha intrapreso un nuovo progetto consistente nel recupero di RAEE (</a:t>
              </a:r>
              <a:r>
                <a:rPr lang="it-IT" sz="1400" i="1" dirty="0">
                  <a:solidFill>
                    <a:schemeClr val="tx1"/>
                  </a:solidFill>
                  <a:latin typeface="Times New Roman" panose="02020603050405020304" pitchFamily="18" charset="0"/>
                  <a:cs typeface="Times New Roman" panose="02020603050405020304" pitchFamily="18" charset="0"/>
                </a:rPr>
                <a:t>rifiuti di apparecchiature elettriche ed elettroniche</a:t>
              </a:r>
              <a:r>
                <a:rPr lang="it-IT" sz="1400" dirty="0">
                  <a:solidFill>
                    <a:schemeClr val="tx1"/>
                  </a:solidFill>
                  <a:latin typeface="Times New Roman" panose="02020603050405020304" pitchFamily="18" charset="0"/>
                  <a:cs typeface="Times New Roman" panose="02020603050405020304" pitchFamily="18" charset="0"/>
                </a:rPr>
                <a:t>) ed il ripristino di questi ultimi ad elettrodomestici pronti per essere messi in commercio e riutilizzati</a:t>
              </a:r>
              <a:endParaRPr lang="en-US" sz="1400" dirty="0">
                <a:solidFill>
                  <a:schemeClr val="tx1"/>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480842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Il caso </a:t>
            </a:r>
            <a:r>
              <a:rPr lang="it-IT" dirty="0" err="1"/>
              <a:t>Astelav</a:t>
            </a:r>
            <a:r>
              <a:rPr lang="it-IT" dirty="0"/>
              <a:t> - Benefici ambientali</a:t>
            </a:r>
            <a:endParaRPr lang="en-US" dirty="0"/>
          </a:p>
        </p:txBody>
      </p:sp>
      <p:grpSp>
        <p:nvGrpSpPr>
          <p:cNvPr id="31" name="Group 30">
            <a:extLst>
              <a:ext uri="{FF2B5EF4-FFF2-40B4-BE49-F238E27FC236}">
                <a16:creationId xmlns:a16="http://schemas.microsoft.com/office/drawing/2014/main" xmlns="" id="{F624F9BA-E593-41E2-A447-CB336AE3025D}"/>
              </a:ext>
            </a:extLst>
          </p:cNvPr>
          <p:cNvGrpSpPr/>
          <p:nvPr/>
        </p:nvGrpSpPr>
        <p:grpSpPr>
          <a:xfrm>
            <a:off x="342590" y="1225052"/>
            <a:ext cx="11506820" cy="5094274"/>
            <a:chOff x="342590" y="1225052"/>
            <a:chExt cx="11506820" cy="5094274"/>
          </a:xfrm>
        </p:grpSpPr>
        <p:grpSp>
          <p:nvGrpSpPr>
            <p:cNvPr id="28" name="Group 27">
              <a:extLst>
                <a:ext uri="{FF2B5EF4-FFF2-40B4-BE49-F238E27FC236}">
                  <a16:creationId xmlns:a16="http://schemas.microsoft.com/office/drawing/2014/main" xmlns="" id="{8D503CA7-8A42-47D9-8559-161E099B7C10}"/>
                </a:ext>
              </a:extLst>
            </p:cNvPr>
            <p:cNvGrpSpPr/>
            <p:nvPr/>
          </p:nvGrpSpPr>
          <p:grpSpPr>
            <a:xfrm>
              <a:off x="342590" y="1243856"/>
              <a:ext cx="4659261" cy="5056666"/>
              <a:chOff x="342590" y="1266056"/>
              <a:chExt cx="4659261" cy="5056666"/>
            </a:xfrm>
          </p:grpSpPr>
          <p:sp>
            <p:nvSpPr>
              <p:cNvPr id="4" name="Rectangle 3">
                <a:extLst>
                  <a:ext uri="{FF2B5EF4-FFF2-40B4-BE49-F238E27FC236}">
                    <a16:creationId xmlns:a16="http://schemas.microsoft.com/office/drawing/2014/main" xmlns="" id="{D6D2E3F2-B7D1-4CA0-817C-46331F286CD5}"/>
                  </a:ext>
                </a:extLst>
              </p:cNvPr>
              <p:cNvSpPr/>
              <p:nvPr/>
            </p:nvSpPr>
            <p:spPr>
              <a:xfrm>
                <a:off x="342590" y="1266056"/>
                <a:ext cx="4613562" cy="5056666"/>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Graphic 46" descr="Arrow Counterclockwise curve">
                <a:extLst>
                  <a:ext uri="{FF2B5EF4-FFF2-40B4-BE49-F238E27FC236}">
                    <a16:creationId xmlns:a16="http://schemas.microsoft.com/office/drawing/2014/main" xmlns="" id="{66C718D8-29FA-4658-85ED-CB48E2E6546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rot="18586518">
                <a:off x="2799497" y="3167910"/>
                <a:ext cx="726811" cy="726811"/>
              </a:xfrm>
              <a:prstGeom prst="rect">
                <a:avLst/>
              </a:prstGeom>
            </p:spPr>
          </p:pic>
          <p:pic>
            <p:nvPicPr>
              <p:cNvPr id="50" name="Graphic 49" descr="Arrow Straight">
                <a:extLst>
                  <a:ext uri="{FF2B5EF4-FFF2-40B4-BE49-F238E27FC236}">
                    <a16:creationId xmlns:a16="http://schemas.microsoft.com/office/drawing/2014/main" xmlns="" id="{B5025864-6B1E-4B79-8478-B380F46C0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rot="5400000" flipH="1">
                <a:off x="1404377" y="2662677"/>
                <a:ext cx="478969" cy="478969"/>
              </a:xfrm>
              <a:prstGeom prst="rect">
                <a:avLst/>
              </a:prstGeom>
            </p:spPr>
          </p:pic>
          <p:grpSp>
            <p:nvGrpSpPr>
              <p:cNvPr id="5" name="Group 4">
                <a:extLst>
                  <a:ext uri="{FF2B5EF4-FFF2-40B4-BE49-F238E27FC236}">
                    <a16:creationId xmlns:a16="http://schemas.microsoft.com/office/drawing/2014/main" xmlns="" id="{D6F29123-2D7C-4A68-AF10-20CB88B6DD90}"/>
                  </a:ext>
                </a:extLst>
              </p:cNvPr>
              <p:cNvGrpSpPr/>
              <p:nvPr/>
            </p:nvGrpSpPr>
            <p:grpSpPr>
              <a:xfrm>
                <a:off x="3269566" y="3817976"/>
                <a:ext cx="1489605" cy="511642"/>
                <a:chOff x="3266961" y="3459227"/>
                <a:chExt cx="1489605" cy="511642"/>
              </a:xfrm>
            </p:grpSpPr>
            <p:sp>
              <p:nvSpPr>
                <p:cNvPr id="20" name="Rectangle: Rounded Corners 19">
                  <a:extLst>
                    <a:ext uri="{FF2B5EF4-FFF2-40B4-BE49-F238E27FC236}">
                      <a16:creationId xmlns:a16="http://schemas.microsoft.com/office/drawing/2014/main" xmlns="" id="{096EAA0C-32B1-437F-83F9-C99704E9AF6E}"/>
                    </a:ext>
                  </a:extLst>
                </p:cNvPr>
                <p:cNvSpPr/>
                <p:nvPr/>
              </p:nvSpPr>
              <p:spPr>
                <a:xfrm>
                  <a:off x="3266961" y="3459227"/>
                  <a:ext cx="1489605" cy="511642"/>
                </a:xfrm>
                <a:prstGeom prst="roundRect">
                  <a:avLst/>
                </a:prstGeom>
                <a:solidFill>
                  <a:schemeClr val="bg1"/>
                </a:solidFill>
                <a:ln w="28575">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xmlns="" id="{2BBB22E9-AE57-4165-9EBE-C98FB78BE4CD}"/>
                    </a:ext>
                  </a:extLst>
                </p:cNvPr>
                <p:cNvSpPr/>
                <p:nvPr/>
              </p:nvSpPr>
              <p:spPr>
                <a:xfrm>
                  <a:off x="3365350" y="3568744"/>
                  <a:ext cx="1292826" cy="2926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err="1">
                      <a:solidFill>
                        <a:schemeClr val="tx1"/>
                      </a:solidFill>
                      <a:latin typeface="Times New Roman" panose="02020603050405020304" pitchFamily="18" charset="0"/>
                      <a:cs typeface="Times New Roman" panose="02020603050405020304" pitchFamily="18" charset="0"/>
                    </a:rPr>
                    <a:t>Ri</a:t>
                  </a:r>
                  <a:r>
                    <a:rPr lang="it-IT" sz="1400" b="1" dirty="0">
                      <a:solidFill>
                        <a:schemeClr val="tx1"/>
                      </a:solidFill>
                      <a:latin typeface="Times New Roman" panose="02020603050405020304" pitchFamily="18" charset="0"/>
                      <a:cs typeface="Times New Roman" panose="02020603050405020304" pitchFamily="18" charset="0"/>
                    </a:rPr>
                    <a:t>-Generation</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7" name="Group 6">
                <a:extLst>
                  <a:ext uri="{FF2B5EF4-FFF2-40B4-BE49-F238E27FC236}">
                    <a16:creationId xmlns:a16="http://schemas.microsoft.com/office/drawing/2014/main" xmlns="" id="{E63D6BCC-4E95-4F12-91F7-219F004DD92D}"/>
                  </a:ext>
                </a:extLst>
              </p:cNvPr>
              <p:cNvGrpSpPr/>
              <p:nvPr/>
            </p:nvGrpSpPr>
            <p:grpSpPr>
              <a:xfrm>
                <a:off x="551153" y="3164013"/>
                <a:ext cx="2185416" cy="663879"/>
                <a:chOff x="548548" y="2805264"/>
                <a:chExt cx="2185416" cy="663879"/>
              </a:xfrm>
            </p:grpSpPr>
            <p:sp>
              <p:nvSpPr>
                <p:cNvPr id="70" name="Rectangle: Rounded Corners 69">
                  <a:extLst>
                    <a:ext uri="{FF2B5EF4-FFF2-40B4-BE49-F238E27FC236}">
                      <a16:creationId xmlns:a16="http://schemas.microsoft.com/office/drawing/2014/main" xmlns="" id="{50C55369-F511-4320-AF2D-DE967AF8C864}"/>
                    </a:ext>
                  </a:extLst>
                </p:cNvPr>
                <p:cNvSpPr/>
                <p:nvPr/>
              </p:nvSpPr>
              <p:spPr>
                <a:xfrm>
                  <a:off x="548548" y="2805264"/>
                  <a:ext cx="2185416" cy="663879"/>
                </a:xfrm>
                <a:prstGeom prst="roundRect">
                  <a:avLst/>
                </a:prstGeom>
                <a:solidFill>
                  <a:schemeClr val="bg1"/>
                </a:solidFill>
                <a:ln w="28575">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xmlns="" id="{77F1A62C-567C-4E01-A1D5-75DC4519F0A6}"/>
                    </a:ext>
                  </a:extLst>
                </p:cNvPr>
                <p:cNvSpPr/>
                <p:nvPr/>
              </p:nvSpPr>
              <p:spPr>
                <a:xfrm>
                  <a:off x="754928" y="3013298"/>
                  <a:ext cx="1772657" cy="247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chemeClr val="tx1"/>
                      </a:solidFill>
                      <a:latin typeface="Times New Roman" panose="02020603050405020304" pitchFamily="18" charset="0"/>
                      <a:cs typeface="Times New Roman" panose="02020603050405020304" pitchFamily="18" charset="0"/>
                    </a:rPr>
                    <a:t>Acquisto ed utilizzo dei beni</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6" name="Group 5">
                <a:extLst>
                  <a:ext uri="{FF2B5EF4-FFF2-40B4-BE49-F238E27FC236}">
                    <a16:creationId xmlns:a16="http://schemas.microsoft.com/office/drawing/2014/main" xmlns="" id="{D394D8E8-43CC-488C-B987-A896EC5E1016}"/>
                  </a:ext>
                </a:extLst>
              </p:cNvPr>
              <p:cNvGrpSpPr/>
              <p:nvPr/>
            </p:nvGrpSpPr>
            <p:grpSpPr>
              <a:xfrm>
                <a:off x="539571" y="1826534"/>
                <a:ext cx="2208581" cy="813776"/>
                <a:chOff x="536966" y="1467785"/>
                <a:chExt cx="2208581" cy="813776"/>
              </a:xfrm>
            </p:grpSpPr>
            <p:sp>
              <p:nvSpPr>
                <p:cNvPr id="71" name="Rectangle: Rounded Corners 70">
                  <a:extLst>
                    <a:ext uri="{FF2B5EF4-FFF2-40B4-BE49-F238E27FC236}">
                      <a16:creationId xmlns:a16="http://schemas.microsoft.com/office/drawing/2014/main" xmlns="" id="{467206D2-74DE-4A27-A917-C1316AE01CBE}"/>
                    </a:ext>
                  </a:extLst>
                </p:cNvPr>
                <p:cNvSpPr/>
                <p:nvPr/>
              </p:nvSpPr>
              <p:spPr>
                <a:xfrm>
                  <a:off x="547414" y="1467785"/>
                  <a:ext cx="2187684" cy="813776"/>
                </a:xfrm>
                <a:prstGeom prst="roundRect">
                  <a:avLst/>
                </a:prstGeom>
                <a:solidFill>
                  <a:schemeClr val="bg1"/>
                </a:solidFill>
                <a:ln w="28575">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xmlns="" id="{8E883254-FDB6-4B26-A004-0657BAFA4218}"/>
                    </a:ext>
                  </a:extLst>
                </p:cNvPr>
                <p:cNvSpPr/>
                <p:nvPr/>
              </p:nvSpPr>
              <p:spPr>
                <a:xfrm>
                  <a:off x="536966" y="1756009"/>
                  <a:ext cx="2208581" cy="237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chemeClr val="tx1"/>
                      </a:solidFill>
                      <a:latin typeface="Times New Roman" panose="02020603050405020304" pitchFamily="18" charset="0"/>
                      <a:cs typeface="Times New Roman" panose="02020603050405020304" pitchFamily="18" charset="0"/>
                    </a:rPr>
                    <a:t>Produzione degli elettrodomestici a partire da risorse vergini</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27" name="Group 26">
                <a:extLst>
                  <a:ext uri="{FF2B5EF4-FFF2-40B4-BE49-F238E27FC236}">
                    <a16:creationId xmlns:a16="http://schemas.microsoft.com/office/drawing/2014/main" xmlns="" id="{2DA72E5C-FDCE-42B5-9D2E-786A72485BAD}"/>
                  </a:ext>
                </a:extLst>
              </p:cNvPr>
              <p:cNvGrpSpPr/>
              <p:nvPr/>
            </p:nvGrpSpPr>
            <p:grpSpPr>
              <a:xfrm>
                <a:off x="551153" y="4351595"/>
                <a:ext cx="2185416" cy="637460"/>
                <a:chOff x="551153" y="4351595"/>
                <a:chExt cx="2185416" cy="637460"/>
              </a:xfrm>
            </p:grpSpPr>
            <p:sp>
              <p:nvSpPr>
                <p:cNvPr id="73" name="Rectangle: Rounded Corners 72">
                  <a:extLst>
                    <a:ext uri="{FF2B5EF4-FFF2-40B4-BE49-F238E27FC236}">
                      <a16:creationId xmlns:a16="http://schemas.microsoft.com/office/drawing/2014/main" xmlns="" id="{FAE28EB8-375A-42B0-9847-56C35F164693}"/>
                    </a:ext>
                  </a:extLst>
                </p:cNvPr>
                <p:cNvSpPr/>
                <p:nvPr/>
              </p:nvSpPr>
              <p:spPr>
                <a:xfrm>
                  <a:off x="551153" y="4351595"/>
                  <a:ext cx="2185416" cy="637460"/>
                </a:xfrm>
                <a:prstGeom prst="roundRect">
                  <a:avLst/>
                </a:prstGeom>
                <a:solidFill>
                  <a:schemeClr val="bg1"/>
                </a:solidFill>
                <a:ln w="28575">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xmlns="" id="{7FC0C73B-1563-416D-B96B-DE9D8FA4B988}"/>
                    </a:ext>
                  </a:extLst>
                </p:cNvPr>
                <p:cNvSpPr/>
                <p:nvPr/>
              </p:nvSpPr>
              <p:spPr>
                <a:xfrm>
                  <a:off x="688435" y="4551351"/>
                  <a:ext cx="1910853" cy="2379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chemeClr val="tx1"/>
                      </a:solidFill>
                      <a:latin typeface="Times New Roman" panose="02020603050405020304" pitchFamily="18" charset="0"/>
                      <a:cs typeface="Times New Roman" panose="02020603050405020304" pitchFamily="18" charset="0"/>
                    </a:rPr>
                    <a:t>Raccolta dei «rifiuti» nei centri RAEE</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10" name="Group 9">
                <a:extLst>
                  <a:ext uri="{FF2B5EF4-FFF2-40B4-BE49-F238E27FC236}">
                    <a16:creationId xmlns:a16="http://schemas.microsoft.com/office/drawing/2014/main" xmlns="" id="{7D7FF4BE-AEE0-4398-982C-097810CB14B3}"/>
                  </a:ext>
                </a:extLst>
              </p:cNvPr>
              <p:cNvGrpSpPr/>
              <p:nvPr/>
            </p:nvGrpSpPr>
            <p:grpSpPr>
              <a:xfrm>
                <a:off x="551153" y="5512758"/>
                <a:ext cx="2185416" cy="663879"/>
                <a:chOff x="548548" y="5154009"/>
                <a:chExt cx="2185416" cy="663879"/>
              </a:xfrm>
            </p:grpSpPr>
            <p:sp>
              <p:nvSpPr>
                <p:cNvPr id="76" name="Rectangle: Rounded Corners 75">
                  <a:extLst>
                    <a:ext uri="{FF2B5EF4-FFF2-40B4-BE49-F238E27FC236}">
                      <a16:creationId xmlns:a16="http://schemas.microsoft.com/office/drawing/2014/main" xmlns="" id="{5963E7DB-D60C-4890-AD96-3750FEA1A109}"/>
                    </a:ext>
                  </a:extLst>
                </p:cNvPr>
                <p:cNvSpPr/>
                <p:nvPr/>
              </p:nvSpPr>
              <p:spPr>
                <a:xfrm>
                  <a:off x="548548" y="5154009"/>
                  <a:ext cx="2185416" cy="663879"/>
                </a:xfrm>
                <a:prstGeom prst="roundRect">
                  <a:avLst/>
                </a:prstGeom>
                <a:solidFill>
                  <a:schemeClr val="bg1"/>
                </a:solidFill>
                <a:ln w="28575">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xmlns="" id="{8AF0F7A5-4566-4302-9DB5-E6CE72C97D7A}"/>
                    </a:ext>
                  </a:extLst>
                </p:cNvPr>
                <p:cNvSpPr/>
                <p:nvPr/>
              </p:nvSpPr>
              <p:spPr>
                <a:xfrm>
                  <a:off x="651171" y="5339644"/>
                  <a:ext cx="1980170" cy="2926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chemeClr val="tx1"/>
                      </a:solidFill>
                      <a:latin typeface="Times New Roman" panose="02020603050405020304" pitchFamily="18" charset="0"/>
                      <a:cs typeface="Times New Roman" panose="02020603050405020304" pitchFamily="18" charset="0"/>
                    </a:rPr>
                    <a:t>Smaltimento in impianti di triturazione</a:t>
                  </a:r>
                  <a:endParaRPr lang="en-US" sz="1400" b="1" dirty="0">
                    <a:solidFill>
                      <a:schemeClr val="tx1"/>
                    </a:solidFill>
                    <a:latin typeface="Times New Roman" panose="02020603050405020304" pitchFamily="18" charset="0"/>
                    <a:cs typeface="Times New Roman" panose="02020603050405020304" pitchFamily="18" charset="0"/>
                  </a:endParaRPr>
                </a:p>
              </p:txBody>
            </p:sp>
          </p:grpSp>
          <p:pic>
            <p:nvPicPr>
              <p:cNvPr id="79" name="Graphic 78" descr="Arrow Counterclockwise curve">
                <a:extLst>
                  <a:ext uri="{FF2B5EF4-FFF2-40B4-BE49-F238E27FC236}">
                    <a16:creationId xmlns:a16="http://schemas.microsoft.com/office/drawing/2014/main" xmlns="" id="{A5E21A88-72B3-4248-AD07-F5D9F4C059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rot="16200000" flipH="1" flipV="1">
                <a:off x="2755953" y="4252874"/>
                <a:ext cx="726811" cy="726811"/>
              </a:xfrm>
              <a:prstGeom prst="rect">
                <a:avLst/>
              </a:prstGeom>
            </p:spPr>
          </p:pic>
          <p:pic>
            <p:nvPicPr>
              <p:cNvPr id="80" name="Graphic 79" descr="Arrow Straight">
                <a:extLst>
                  <a:ext uri="{FF2B5EF4-FFF2-40B4-BE49-F238E27FC236}">
                    <a16:creationId xmlns:a16="http://schemas.microsoft.com/office/drawing/2014/main" xmlns="" id="{83FE5884-A47E-413F-801C-0A8F5F648E7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rot="5400000" flipH="1">
                <a:off x="1404377" y="3850259"/>
                <a:ext cx="478969" cy="478969"/>
              </a:xfrm>
              <a:prstGeom prst="rect">
                <a:avLst/>
              </a:prstGeom>
            </p:spPr>
          </p:pic>
          <p:pic>
            <p:nvPicPr>
              <p:cNvPr id="81" name="Graphic 80" descr="Arrow Straight">
                <a:extLst>
                  <a:ext uri="{FF2B5EF4-FFF2-40B4-BE49-F238E27FC236}">
                    <a16:creationId xmlns:a16="http://schemas.microsoft.com/office/drawing/2014/main" xmlns="" id="{3F3954EC-4CF6-402B-99B7-E7CF5864C7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rot="5400000" flipH="1">
                <a:off x="1404377" y="5011422"/>
                <a:ext cx="478969" cy="478969"/>
              </a:xfrm>
              <a:prstGeom prst="rect">
                <a:avLst/>
              </a:prstGeom>
            </p:spPr>
          </p:pic>
          <p:sp>
            <p:nvSpPr>
              <p:cNvPr id="13" name="Rectangle 12">
                <a:extLst>
                  <a:ext uri="{FF2B5EF4-FFF2-40B4-BE49-F238E27FC236}">
                    <a16:creationId xmlns:a16="http://schemas.microsoft.com/office/drawing/2014/main" xmlns="" id="{9D2F55B6-414F-4B75-833F-7B4EB3F35A1F}"/>
                  </a:ext>
                </a:extLst>
              </p:cNvPr>
              <p:cNvSpPr/>
              <p:nvPr/>
            </p:nvSpPr>
            <p:spPr>
              <a:xfrm>
                <a:off x="793881" y="1323512"/>
                <a:ext cx="3710981" cy="3935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solidFill>
                      <a:schemeClr val="tx1"/>
                    </a:solidFill>
                    <a:latin typeface="Times New Roman" panose="02020603050405020304" pitchFamily="18" charset="0"/>
                    <a:cs typeface="Times New Roman" panose="02020603050405020304" pitchFamily="18" charset="0"/>
                  </a:rPr>
                  <a:t>DOVE SI COLLOCA IL PROGETTO</a:t>
                </a:r>
                <a:endParaRPr lang="en-US" sz="1600" b="1" dirty="0">
                  <a:solidFill>
                    <a:schemeClr val="tx1"/>
                  </a:solidFill>
                  <a:latin typeface="Times New Roman" panose="02020603050405020304" pitchFamily="18" charset="0"/>
                  <a:cs typeface="Times New Roman" panose="02020603050405020304" pitchFamily="18" charset="0"/>
                </a:endParaRPr>
              </a:p>
            </p:txBody>
          </p:sp>
          <p:grpSp>
            <p:nvGrpSpPr>
              <p:cNvPr id="24" name="Group 23">
                <a:extLst>
                  <a:ext uri="{FF2B5EF4-FFF2-40B4-BE49-F238E27FC236}">
                    <a16:creationId xmlns:a16="http://schemas.microsoft.com/office/drawing/2014/main" xmlns="" id="{BBC18F34-ACF9-49D8-A52E-9AC8D740082B}"/>
                  </a:ext>
                </a:extLst>
              </p:cNvPr>
              <p:cNvGrpSpPr/>
              <p:nvPr/>
            </p:nvGrpSpPr>
            <p:grpSpPr>
              <a:xfrm flipH="1">
                <a:off x="4504862" y="3603700"/>
                <a:ext cx="496989" cy="486043"/>
                <a:chOff x="5577450" y="3689031"/>
                <a:chExt cx="649415" cy="632720"/>
              </a:xfrm>
            </p:grpSpPr>
            <p:sp>
              <p:nvSpPr>
                <p:cNvPr id="23" name="Oval 22">
                  <a:extLst>
                    <a:ext uri="{FF2B5EF4-FFF2-40B4-BE49-F238E27FC236}">
                      <a16:creationId xmlns:a16="http://schemas.microsoft.com/office/drawing/2014/main" xmlns="" id="{006E4EB2-855D-44F4-AD6C-39679FA2FD52}"/>
                    </a:ext>
                  </a:extLst>
                </p:cNvPr>
                <p:cNvSpPr/>
                <p:nvPr/>
              </p:nvSpPr>
              <p:spPr>
                <a:xfrm>
                  <a:off x="5779734" y="3763447"/>
                  <a:ext cx="350569" cy="3410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Graphic 55" descr="Magnifying glass">
                  <a:extLst>
                    <a:ext uri="{FF2B5EF4-FFF2-40B4-BE49-F238E27FC236}">
                      <a16:creationId xmlns:a16="http://schemas.microsoft.com/office/drawing/2014/main" xmlns="" id="{6334A506-B750-48C1-AA0F-C424CDAB0A1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rot="20938887" flipH="1">
                  <a:off x="5577450" y="3689031"/>
                  <a:ext cx="649415" cy="632720"/>
                </a:xfrm>
                <a:prstGeom prst="rect">
                  <a:avLst/>
                </a:prstGeom>
              </p:spPr>
            </p:pic>
          </p:grpSp>
        </p:grpSp>
        <p:grpSp>
          <p:nvGrpSpPr>
            <p:cNvPr id="29" name="Group 28">
              <a:extLst>
                <a:ext uri="{FF2B5EF4-FFF2-40B4-BE49-F238E27FC236}">
                  <a16:creationId xmlns:a16="http://schemas.microsoft.com/office/drawing/2014/main" xmlns="" id="{D703E7AB-6C52-4D96-9DC4-E6A4AE12FB1E}"/>
                </a:ext>
              </a:extLst>
            </p:cNvPr>
            <p:cNvGrpSpPr/>
            <p:nvPr/>
          </p:nvGrpSpPr>
          <p:grpSpPr>
            <a:xfrm>
              <a:off x="5385696" y="1225052"/>
              <a:ext cx="6463714" cy="5094274"/>
              <a:chOff x="5385696" y="1102785"/>
              <a:chExt cx="6463714" cy="5094274"/>
            </a:xfrm>
          </p:grpSpPr>
          <p:grpSp>
            <p:nvGrpSpPr>
              <p:cNvPr id="26" name="Group 25">
                <a:extLst>
                  <a:ext uri="{FF2B5EF4-FFF2-40B4-BE49-F238E27FC236}">
                    <a16:creationId xmlns:a16="http://schemas.microsoft.com/office/drawing/2014/main" xmlns="" id="{4C77ACC3-E9F2-424B-A50A-F0EC97E535A0}"/>
                  </a:ext>
                </a:extLst>
              </p:cNvPr>
              <p:cNvGrpSpPr/>
              <p:nvPr/>
            </p:nvGrpSpPr>
            <p:grpSpPr>
              <a:xfrm>
                <a:off x="5385696" y="1102785"/>
                <a:ext cx="6463714" cy="3424827"/>
                <a:chOff x="5385696" y="1102785"/>
                <a:chExt cx="6463714" cy="3424827"/>
              </a:xfrm>
            </p:grpSpPr>
            <p:sp>
              <p:nvSpPr>
                <p:cNvPr id="52" name="Rectangle 51">
                  <a:extLst>
                    <a:ext uri="{FF2B5EF4-FFF2-40B4-BE49-F238E27FC236}">
                      <a16:creationId xmlns:a16="http://schemas.microsoft.com/office/drawing/2014/main" xmlns="" id="{D510E20A-BDC7-4C5C-BE0E-B824E90745B0}"/>
                    </a:ext>
                  </a:extLst>
                </p:cNvPr>
                <p:cNvSpPr/>
                <p:nvPr/>
              </p:nvSpPr>
              <p:spPr>
                <a:xfrm>
                  <a:off x="5642684" y="1233295"/>
                  <a:ext cx="6206726" cy="3294317"/>
                </a:xfrm>
                <a:prstGeom prst="rect">
                  <a:avLst/>
                </a:prstGeom>
                <a:solidFill>
                  <a:schemeClr val="bg1"/>
                </a:solidFill>
                <a:ln>
                  <a:solidFill>
                    <a:schemeClr val="bg1">
                      <a:lumMod val="7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p:txBody>
            </p:sp>
            <p:grpSp>
              <p:nvGrpSpPr>
                <p:cNvPr id="25" name="Group 24">
                  <a:extLst>
                    <a:ext uri="{FF2B5EF4-FFF2-40B4-BE49-F238E27FC236}">
                      <a16:creationId xmlns:a16="http://schemas.microsoft.com/office/drawing/2014/main" xmlns="" id="{04761883-B86F-4B39-A26C-C24E7F13C3FF}"/>
                    </a:ext>
                  </a:extLst>
                </p:cNvPr>
                <p:cNvGrpSpPr/>
                <p:nvPr/>
              </p:nvGrpSpPr>
              <p:grpSpPr>
                <a:xfrm>
                  <a:off x="5385696" y="1102785"/>
                  <a:ext cx="527295" cy="538535"/>
                  <a:chOff x="5385696" y="1102785"/>
                  <a:chExt cx="527295" cy="538535"/>
                </a:xfrm>
              </p:grpSpPr>
              <p:sp>
                <p:nvSpPr>
                  <p:cNvPr id="57" name="Rectangle 56">
                    <a:extLst>
                      <a:ext uri="{FF2B5EF4-FFF2-40B4-BE49-F238E27FC236}">
                        <a16:creationId xmlns:a16="http://schemas.microsoft.com/office/drawing/2014/main" xmlns="" id="{04E93F91-48AF-4A3F-A13B-115F635795EC}"/>
                      </a:ext>
                    </a:extLst>
                  </p:cNvPr>
                  <p:cNvSpPr/>
                  <p:nvPr/>
                </p:nvSpPr>
                <p:spPr>
                  <a:xfrm rot="21331974">
                    <a:off x="5393030" y="1102785"/>
                    <a:ext cx="482694" cy="4343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Graphic 57" descr="Magnifying glass">
                    <a:extLst>
                      <a:ext uri="{FF2B5EF4-FFF2-40B4-BE49-F238E27FC236}">
                        <a16:creationId xmlns:a16="http://schemas.microsoft.com/office/drawing/2014/main" xmlns="" id="{57C3D3A0-B24F-41A9-8DA5-0C58DD1F7A7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rot="21331974" flipH="1">
                    <a:off x="5385696" y="1127580"/>
                    <a:ext cx="527295" cy="513740"/>
                  </a:xfrm>
                  <a:prstGeom prst="rect">
                    <a:avLst/>
                  </a:prstGeom>
                </p:spPr>
              </p:pic>
            </p:grpSp>
            <p:sp>
              <p:nvSpPr>
                <p:cNvPr id="30" name="Rectangle 29">
                  <a:extLst>
                    <a:ext uri="{FF2B5EF4-FFF2-40B4-BE49-F238E27FC236}">
                      <a16:creationId xmlns:a16="http://schemas.microsoft.com/office/drawing/2014/main" xmlns="" id="{3865416A-1914-43ED-AE03-16FA77D7F11D}"/>
                    </a:ext>
                  </a:extLst>
                </p:cNvPr>
                <p:cNvSpPr/>
                <p:nvPr/>
              </p:nvSpPr>
              <p:spPr>
                <a:xfrm>
                  <a:off x="6005451" y="1354820"/>
                  <a:ext cx="3369370" cy="13732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Considerando ad esempio una lavatrice, uno degli elettrodomestici tipicamente trattati dall’azienda nel processo di  </a:t>
                  </a:r>
                  <a:r>
                    <a:rPr lang="it-IT" sz="1400" dirty="0" err="1">
                      <a:solidFill>
                        <a:schemeClr val="tx1"/>
                      </a:solidFill>
                      <a:latin typeface="Times New Roman" panose="02020603050405020304" pitchFamily="18" charset="0"/>
                      <a:cs typeface="Times New Roman" panose="02020603050405020304" pitchFamily="18" charset="0"/>
                    </a:rPr>
                    <a:t>Ri</a:t>
                  </a:r>
                  <a:r>
                    <a:rPr lang="it-IT" sz="1400" dirty="0">
                      <a:solidFill>
                        <a:schemeClr val="tx1"/>
                      </a:solidFill>
                      <a:latin typeface="Times New Roman" panose="02020603050405020304" pitchFamily="18" charset="0"/>
                      <a:cs typeface="Times New Roman" panose="02020603050405020304" pitchFamily="18" charset="0"/>
                    </a:rPr>
                    <a:t>-Generation, essa è caratterizzata da un peso medio complessivo di circa </a:t>
                  </a:r>
                  <a:r>
                    <a:rPr lang="it-IT" sz="1400" b="1" dirty="0">
                      <a:solidFill>
                        <a:schemeClr val="tx1"/>
                      </a:solidFill>
                      <a:latin typeface="Times New Roman" panose="02020603050405020304" pitchFamily="18" charset="0"/>
                      <a:cs typeface="Times New Roman" panose="02020603050405020304" pitchFamily="18" charset="0"/>
                    </a:rPr>
                    <a:t>60 kg</a:t>
                  </a:r>
                  <a:r>
                    <a:rPr lang="it-IT" sz="1400" dirty="0">
                      <a:solidFill>
                        <a:schemeClr val="tx1"/>
                      </a:solidFill>
                      <a:latin typeface="Times New Roman" panose="02020603050405020304" pitchFamily="18" charset="0"/>
                      <a:cs typeface="Times New Roman" panose="02020603050405020304" pitchFamily="18" charset="0"/>
                    </a:rPr>
                    <a:t>, di cui:</a:t>
                  </a:r>
                  <a:endParaRPr lang="en-US" sz="1400" dirty="0">
                    <a:solidFill>
                      <a:schemeClr val="tx1"/>
                    </a:solidFill>
                    <a:latin typeface="Times New Roman" panose="02020603050405020304" pitchFamily="18" charset="0"/>
                    <a:cs typeface="Times New Roman" panose="02020603050405020304" pitchFamily="18" charset="0"/>
                  </a:endParaRPr>
                </a:p>
              </p:txBody>
            </p:sp>
            <p:grpSp>
              <p:nvGrpSpPr>
                <p:cNvPr id="8" name="Group 7">
                  <a:extLst>
                    <a:ext uri="{FF2B5EF4-FFF2-40B4-BE49-F238E27FC236}">
                      <a16:creationId xmlns:a16="http://schemas.microsoft.com/office/drawing/2014/main" xmlns="" id="{5EC71A56-089F-4D37-AE2F-5C9637BD33EB}"/>
                    </a:ext>
                  </a:extLst>
                </p:cNvPr>
                <p:cNvGrpSpPr/>
                <p:nvPr/>
              </p:nvGrpSpPr>
              <p:grpSpPr>
                <a:xfrm>
                  <a:off x="6111987" y="2750855"/>
                  <a:ext cx="2014744" cy="1475474"/>
                  <a:chOff x="5873045" y="2671422"/>
                  <a:chExt cx="2014744" cy="1475474"/>
                </a:xfrm>
              </p:grpSpPr>
              <p:grpSp>
                <p:nvGrpSpPr>
                  <p:cNvPr id="14" name="Group 13">
                    <a:extLst>
                      <a:ext uri="{FF2B5EF4-FFF2-40B4-BE49-F238E27FC236}">
                        <a16:creationId xmlns:a16="http://schemas.microsoft.com/office/drawing/2014/main" xmlns="" id="{87E123A3-7E57-4C30-8CA2-028B6425E7B7}"/>
                      </a:ext>
                    </a:extLst>
                  </p:cNvPr>
                  <p:cNvGrpSpPr/>
                  <p:nvPr/>
                </p:nvGrpSpPr>
                <p:grpSpPr>
                  <a:xfrm>
                    <a:off x="5873045" y="2671422"/>
                    <a:ext cx="2014744" cy="340514"/>
                    <a:chOff x="4697067" y="2268597"/>
                    <a:chExt cx="2014744" cy="340514"/>
                  </a:xfrm>
                </p:grpSpPr>
                <p:sp>
                  <p:nvSpPr>
                    <p:cNvPr id="74" name="Oval 73">
                      <a:extLst>
                        <a:ext uri="{FF2B5EF4-FFF2-40B4-BE49-F238E27FC236}">
                          <a16:creationId xmlns:a16="http://schemas.microsoft.com/office/drawing/2014/main" xmlns="" id="{64E9F77E-644A-4B42-B93B-DBDCE3ED37ED}"/>
                        </a:ext>
                      </a:extLst>
                    </p:cNvPr>
                    <p:cNvSpPr/>
                    <p:nvPr/>
                  </p:nvSpPr>
                  <p:spPr>
                    <a:xfrm>
                      <a:off x="4697067" y="2347510"/>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xmlns="" id="{1B6CEDFF-27DE-4EA8-AB5A-47F7B8C6EDDE}"/>
                        </a:ext>
                      </a:extLst>
                    </p:cNvPr>
                    <p:cNvSpPr/>
                    <p:nvPr/>
                  </p:nvSpPr>
                  <p:spPr>
                    <a:xfrm>
                      <a:off x="4941842" y="2268597"/>
                      <a:ext cx="1769969" cy="3405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20/25 kg di alluminio</a:t>
                      </a:r>
                      <a:endParaRPr lang="en-US" sz="1400" dirty="0">
                        <a:solidFill>
                          <a:schemeClr val="tx1"/>
                        </a:solidFill>
                        <a:latin typeface="Times New Roman" panose="02020603050405020304" pitchFamily="18" charset="0"/>
                        <a:cs typeface="Times New Roman" panose="02020603050405020304" pitchFamily="18" charset="0"/>
                      </a:endParaRPr>
                    </a:p>
                  </p:txBody>
                </p:sp>
              </p:grpSp>
              <p:grpSp>
                <p:nvGrpSpPr>
                  <p:cNvPr id="17" name="Group 16">
                    <a:extLst>
                      <a:ext uri="{FF2B5EF4-FFF2-40B4-BE49-F238E27FC236}">
                        <a16:creationId xmlns:a16="http://schemas.microsoft.com/office/drawing/2014/main" xmlns="" id="{CDDBA95D-C1E2-488D-B6BE-CD424A2EA3AF}"/>
                      </a:ext>
                    </a:extLst>
                  </p:cNvPr>
                  <p:cNvGrpSpPr/>
                  <p:nvPr/>
                </p:nvGrpSpPr>
                <p:grpSpPr>
                  <a:xfrm>
                    <a:off x="5873045" y="3049742"/>
                    <a:ext cx="2014744" cy="340514"/>
                    <a:chOff x="4697067" y="2854674"/>
                    <a:chExt cx="2014744" cy="340514"/>
                  </a:xfrm>
                </p:grpSpPr>
                <p:sp>
                  <p:nvSpPr>
                    <p:cNvPr id="95" name="Oval 94">
                      <a:extLst>
                        <a:ext uri="{FF2B5EF4-FFF2-40B4-BE49-F238E27FC236}">
                          <a16:creationId xmlns:a16="http://schemas.microsoft.com/office/drawing/2014/main" xmlns="" id="{1360BC92-B47B-4E4C-88F3-83D331757EFC}"/>
                        </a:ext>
                      </a:extLst>
                    </p:cNvPr>
                    <p:cNvSpPr/>
                    <p:nvPr/>
                  </p:nvSpPr>
                  <p:spPr>
                    <a:xfrm>
                      <a:off x="4697067" y="2933587"/>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xmlns="" id="{40EF4C61-0934-47AF-9F1E-5B118149CF49}"/>
                        </a:ext>
                      </a:extLst>
                    </p:cNvPr>
                    <p:cNvSpPr/>
                    <p:nvPr/>
                  </p:nvSpPr>
                  <p:spPr>
                    <a:xfrm>
                      <a:off x="4941842" y="2854674"/>
                      <a:ext cx="1769969" cy="3405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20/25 kg di cemento</a:t>
                      </a:r>
                      <a:endParaRPr lang="en-US" sz="1400" dirty="0">
                        <a:solidFill>
                          <a:schemeClr val="tx1"/>
                        </a:solidFill>
                        <a:latin typeface="Times New Roman" panose="02020603050405020304" pitchFamily="18" charset="0"/>
                        <a:cs typeface="Times New Roman" panose="02020603050405020304" pitchFamily="18" charset="0"/>
                      </a:endParaRPr>
                    </a:p>
                  </p:txBody>
                </p:sp>
              </p:grpSp>
              <p:grpSp>
                <p:nvGrpSpPr>
                  <p:cNvPr id="15" name="Group 14">
                    <a:extLst>
                      <a:ext uri="{FF2B5EF4-FFF2-40B4-BE49-F238E27FC236}">
                        <a16:creationId xmlns:a16="http://schemas.microsoft.com/office/drawing/2014/main" xmlns="" id="{52283877-25D5-4264-9CE3-9D006951C0F4}"/>
                      </a:ext>
                    </a:extLst>
                  </p:cNvPr>
                  <p:cNvGrpSpPr/>
                  <p:nvPr/>
                </p:nvGrpSpPr>
                <p:grpSpPr>
                  <a:xfrm>
                    <a:off x="5873045" y="3428062"/>
                    <a:ext cx="1682924" cy="340514"/>
                    <a:chOff x="7751291" y="2268597"/>
                    <a:chExt cx="1682924" cy="340514"/>
                  </a:xfrm>
                </p:grpSpPr>
                <p:sp>
                  <p:nvSpPr>
                    <p:cNvPr id="89" name="Oval 88">
                      <a:extLst>
                        <a:ext uri="{FF2B5EF4-FFF2-40B4-BE49-F238E27FC236}">
                          <a16:creationId xmlns:a16="http://schemas.microsoft.com/office/drawing/2014/main" xmlns="" id="{D4001500-2BE1-444B-8305-884BD3D9CC6B}"/>
                        </a:ext>
                      </a:extLst>
                    </p:cNvPr>
                    <p:cNvSpPr/>
                    <p:nvPr/>
                  </p:nvSpPr>
                  <p:spPr>
                    <a:xfrm>
                      <a:off x="7751291" y="2347510"/>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xmlns="" id="{F4D85D4B-D4EA-4260-8E11-A987146B0718}"/>
                        </a:ext>
                      </a:extLst>
                    </p:cNvPr>
                    <p:cNvSpPr/>
                    <p:nvPr/>
                  </p:nvSpPr>
                  <p:spPr>
                    <a:xfrm>
                      <a:off x="8009137" y="2268597"/>
                      <a:ext cx="1425078" cy="3405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6/7 kg di plastica</a:t>
                      </a:r>
                      <a:endParaRPr lang="en-US" sz="1400" dirty="0">
                        <a:solidFill>
                          <a:schemeClr val="tx1"/>
                        </a:solidFill>
                        <a:latin typeface="Times New Roman" panose="02020603050405020304" pitchFamily="18" charset="0"/>
                        <a:cs typeface="Times New Roman" panose="02020603050405020304" pitchFamily="18" charset="0"/>
                      </a:endParaRPr>
                    </a:p>
                  </p:txBody>
                </p:sp>
              </p:grpSp>
              <p:grpSp>
                <p:nvGrpSpPr>
                  <p:cNvPr id="16" name="Group 15">
                    <a:extLst>
                      <a:ext uri="{FF2B5EF4-FFF2-40B4-BE49-F238E27FC236}">
                        <a16:creationId xmlns:a16="http://schemas.microsoft.com/office/drawing/2014/main" xmlns="" id="{021D1A97-4E95-4509-97D5-204969F40BD2}"/>
                      </a:ext>
                    </a:extLst>
                  </p:cNvPr>
                  <p:cNvGrpSpPr/>
                  <p:nvPr/>
                </p:nvGrpSpPr>
                <p:grpSpPr>
                  <a:xfrm>
                    <a:off x="5873045" y="3806382"/>
                    <a:ext cx="1519656" cy="340514"/>
                    <a:chOff x="7751291" y="2854674"/>
                    <a:chExt cx="1519656" cy="340514"/>
                  </a:xfrm>
                </p:grpSpPr>
                <p:sp>
                  <p:nvSpPr>
                    <p:cNvPr id="84" name="Oval 83">
                      <a:extLst>
                        <a:ext uri="{FF2B5EF4-FFF2-40B4-BE49-F238E27FC236}">
                          <a16:creationId xmlns:a16="http://schemas.microsoft.com/office/drawing/2014/main" xmlns="" id="{70DDA919-B005-4405-B2F1-3AAC42E4DFAD}"/>
                        </a:ext>
                      </a:extLst>
                    </p:cNvPr>
                    <p:cNvSpPr/>
                    <p:nvPr/>
                  </p:nvSpPr>
                  <p:spPr>
                    <a:xfrm>
                      <a:off x="7751291" y="2933587"/>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a:extLst>
                        <a:ext uri="{FF2B5EF4-FFF2-40B4-BE49-F238E27FC236}">
                          <a16:creationId xmlns:a16="http://schemas.microsoft.com/office/drawing/2014/main" xmlns="" id="{73B27F15-E9AC-44B3-B2E9-DEC5936B9EA2}"/>
                        </a:ext>
                      </a:extLst>
                    </p:cNvPr>
                    <p:cNvSpPr/>
                    <p:nvPr/>
                  </p:nvSpPr>
                  <p:spPr>
                    <a:xfrm>
                      <a:off x="8009137" y="2854674"/>
                      <a:ext cx="1261810" cy="3405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2/3 kg di vetro</a:t>
                      </a:r>
                      <a:endParaRPr lang="en-US" sz="1400" dirty="0">
                        <a:solidFill>
                          <a:schemeClr val="tx1"/>
                        </a:solidFill>
                        <a:latin typeface="Times New Roman" panose="02020603050405020304" pitchFamily="18" charset="0"/>
                        <a:cs typeface="Times New Roman" panose="02020603050405020304" pitchFamily="18" charset="0"/>
                      </a:endParaRPr>
                    </a:p>
                  </p:txBody>
                </p:sp>
              </p:grpSp>
            </p:grpSp>
            <p:grpSp>
              <p:nvGrpSpPr>
                <p:cNvPr id="19" name="Group 18">
                  <a:extLst>
                    <a:ext uri="{FF2B5EF4-FFF2-40B4-BE49-F238E27FC236}">
                      <a16:creationId xmlns:a16="http://schemas.microsoft.com/office/drawing/2014/main" xmlns="" id="{0EDEEA58-0997-4675-8C87-2D8763B5CCF1}"/>
                    </a:ext>
                  </a:extLst>
                </p:cNvPr>
                <p:cNvGrpSpPr/>
                <p:nvPr/>
              </p:nvGrpSpPr>
              <p:grpSpPr>
                <a:xfrm>
                  <a:off x="8944905" y="1323512"/>
                  <a:ext cx="2836672" cy="3132252"/>
                  <a:chOff x="8944905" y="1323512"/>
                  <a:chExt cx="2836672" cy="3132252"/>
                </a:xfrm>
              </p:grpSpPr>
              <p:pic>
                <p:nvPicPr>
                  <p:cNvPr id="53" name="Picture 52" descr="A picture containing appliance, white goods, indoor, clothes dryer&#10;&#10;Description automatically generated">
                    <a:extLst>
                      <a:ext uri="{FF2B5EF4-FFF2-40B4-BE49-F238E27FC236}">
                        <a16:creationId xmlns:a16="http://schemas.microsoft.com/office/drawing/2014/main" xmlns="" id="{8AE41BB1-4728-46E9-BE47-FDFBFF8A9E47}"/>
                      </a:ext>
                    </a:extLst>
                  </p:cNvPr>
                  <p:cNvPicPr>
                    <a:picLocks noChangeAspect="1"/>
                  </p:cNvPicPr>
                  <p:nvPr/>
                </p:nvPicPr>
                <p:blipFill rotWithShape="1">
                  <a:blip r:embed="rId9">
                    <a:extLst>
                      <a:ext uri="{28A0092B-C50C-407E-A947-70E740481C1C}">
                        <a14:useLocalDpi xmlns:a14="http://schemas.microsoft.com/office/drawing/2010/main" val="0"/>
                      </a:ext>
                    </a:extLst>
                  </a:blip>
                  <a:srcRect l="10382" r="9788"/>
                  <a:stretch/>
                </p:blipFill>
                <p:spPr>
                  <a:xfrm>
                    <a:off x="9534159" y="1323512"/>
                    <a:ext cx="2247418" cy="2815247"/>
                  </a:xfrm>
                  <a:prstGeom prst="rect">
                    <a:avLst/>
                  </a:prstGeom>
                </p:spPr>
              </p:pic>
              <p:sp>
                <p:nvSpPr>
                  <p:cNvPr id="54" name="Rectangle 53">
                    <a:extLst>
                      <a:ext uri="{FF2B5EF4-FFF2-40B4-BE49-F238E27FC236}">
                        <a16:creationId xmlns:a16="http://schemas.microsoft.com/office/drawing/2014/main" xmlns="" id="{131AD094-D418-4E3E-8DE4-96E6B7E91D4B}"/>
                      </a:ext>
                    </a:extLst>
                  </p:cNvPr>
                  <p:cNvSpPr/>
                  <p:nvPr/>
                </p:nvSpPr>
                <p:spPr>
                  <a:xfrm>
                    <a:off x="8944905" y="4060017"/>
                    <a:ext cx="2836672"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Fonte immagine: sito web officiale </a:t>
                    </a:r>
                    <a:r>
                      <a:rPr lang="it-IT" sz="1050" dirty="0" err="1">
                        <a:solidFill>
                          <a:schemeClr val="tx1">
                            <a:lumMod val="50000"/>
                            <a:lumOff val="50000"/>
                          </a:schemeClr>
                        </a:solidFill>
                        <a:latin typeface="Times New Roman" panose="02020603050405020304" pitchFamily="18" charset="0"/>
                        <a:cs typeface="Times New Roman" panose="02020603050405020304" pitchFamily="18" charset="0"/>
                      </a:rPr>
                      <a:t>Ri</a:t>
                    </a:r>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-Generation </a:t>
                    </a:r>
                    <a:endParaRPr lang="en-US" sz="1050" i="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grpSp>
          </p:grpSp>
          <p:sp>
            <p:nvSpPr>
              <p:cNvPr id="59" name="Isosceles Triangle 58">
                <a:extLst>
                  <a:ext uri="{FF2B5EF4-FFF2-40B4-BE49-F238E27FC236}">
                    <a16:creationId xmlns:a16="http://schemas.microsoft.com/office/drawing/2014/main" xmlns="" id="{C2B6AD1E-8442-46E4-B08E-67443052977C}"/>
                  </a:ext>
                </a:extLst>
              </p:cNvPr>
              <p:cNvSpPr/>
              <p:nvPr/>
            </p:nvSpPr>
            <p:spPr>
              <a:xfrm rot="10800000">
                <a:off x="7069851" y="4890833"/>
                <a:ext cx="3095405" cy="283177"/>
              </a:xfrm>
              <a:prstGeom prst="triangl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xmlns="" id="{F4965CB2-68F4-49C2-AE88-B86BB13C17D5}"/>
                  </a:ext>
                </a:extLst>
              </p:cNvPr>
              <p:cNvGrpSpPr/>
              <p:nvPr/>
            </p:nvGrpSpPr>
            <p:grpSpPr>
              <a:xfrm>
                <a:off x="5696114" y="5413167"/>
                <a:ext cx="5842879" cy="783892"/>
                <a:chOff x="5695345" y="5413167"/>
                <a:chExt cx="5842879" cy="783892"/>
              </a:xfrm>
            </p:grpSpPr>
            <p:sp>
              <p:nvSpPr>
                <p:cNvPr id="65" name="Rectangle 64">
                  <a:extLst>
                    <a:ext uri="{FF2B5EF4-FFF2-40B4-BE49-F238E27FC236}">
                      <a16:creationId xmlns:a16="http://schemas.microsoft.com/office/drawing/2014/main" xmlns="" id="{9EA3DD2A-A987-4A18-BC50-08F8DE94FAC2}"/>
                    </a:ext>
                  </a:extLst>
                </p:cNvPr>
                <p:cNvSpPr/>
                <p:nvPr/>
              </p:nvSpPr>
              <p:spPr>
                <a:xfrm>
                  <a:off x="5804737" y="5413167"/>
                  <a:ext cx="5733487" cy="783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b="1" dirty="0">
                      <a:solidFill>
                        <a:srgbClr val="46C17B"/>
                      </a:solidFill>
                      <a:latin typeface="Times New Roman" panose="02020603050405020304" pitchFamily="18" charset="0"/>
                      <a:cs typeface="Times New Roman" panose="02020603050405020304" pitchFamily="18" charset="0"/>
                    </a:rPr>
                    <a:t>A valle di una produzione di circa 3.000 elettrodomestici rigenerati, il progetto </a:t>
                  </a:r>
                  <a:r>
                    <a:rPr lang="it-IT" sz="1400" b="1" dirty="0" err="1">
                      <a:solidFill>
                        <a:srgbClr val="46C17B"/>
                      </a:solidFill>
                      <a:latin typeface="Times New Roman" panose="02020603050405020304" pitchFamily="18" charset="0"/>
                      <a:cs typeface="Times New Roman" panose="02020603050405020304" pitchFamily="18" charset="0"/>
                    </a:rPr>
                    <a:t>Ri</a:t>
                  </a:r>
                  <a:r>
                    <a:rPr lang="it-IT" sz="1400" b="1" dirty="0">
                      <a:solidFill>
                        <a:srgbClr val="46C17B"/>
                      </a:solidFill>
                      <a:latin typeface="Times New Roman" panose="02020603050405020304" pitchFamily="18" charset="0"/>
                      <a:cs typeface="Times New Roman" panose="02020603050405020304" pitchFamily="18" charset="0"/>
                    </a:rPr>
                    <a:t>-Generation ha sottratto quasi 200 tonnellate l’anno di RAEE all’ambiente, alleggerendolo del carico di rifiuti ad esso affidati</a:t>
                  </a:r>
                  <a:endParaRPr lang="en-US" sz="1400" b="1" dirty="0">
                    <a:solidFill>
                      <a:srgbClr val="46C17B"/>
                    </a:solidFill>
                    <a:latin typeface="Times New Roman" panose="02020603050405020304" pitchFamily="18" charset="0"/>
                    <a:cs typeface="Times New Roman" panose="02020603050405020304" pitchFamily="18" charset="0"/>
                  </a:endParaRPr>
                </a:p>
              </p:txBody>
            </p:sp>
            <p:cxnSp>
              <p:nvCxnSpPr>
                <p:cNvPr id="67" name="Straight Connector 66">
                  <a:extLst>
                    <a:ext uri="{FF2B5EF4-FFF2-40B4-BE49-F238E27FC236}">
                      <a16:creationId xmlns:a16="http://schemas.microsoft.com/office/drawing/2014/main" xmlns="" id="{92DD502D-ED6D-44F8-9549-12ABBAF5D626}"/>
                    </a:ext>
                  </a:extLst>
                </p:cNvPr>
                <p:cNvCxnSpPr>
                  <a:cxnSpLocks/>
                </p:cNvCxnSpPr>
                <p:nvPr/>
              </p:nvCxnSpPr>
              <p:spPr>
                <a:xfrm>
                  <a:off x="5695345" y="5519845"/>
                  <a:ext cx="0" cy="570536"/>
                </a:xfrm>
                <a:prstGeom prst="line">
                  <a:avLst/>
                </a:prstGeom>
                <a:ln w="28575">
                  <a:solidFill>
                    <a:srgbClr val="46C17B"/>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861119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Il caso </a:t>
            </a:r>
            <a:r>
              <a:rPr lang="it-IT" dirty="0" err="1"/>
              <a:t>Astelav</a:t>
            </a:r>
            <a:r>
              <a:rPr lang="it-IT" dirty="0"/>
              <a:t> - Benefici aziendali e non solo</a:t>
            </a:r>
            <a:endParaRPr lang="en-US" dirty="0"/>
          </a:p>
        </p:txBody>
      </p:sp>
      <p:cxnSp>
        <p:nvCxnSpPr>
          <p:cNvPr id="18" name="Straight Arrow Connector 17">
            <a:extLst>
              <a:ext uri="{FF2B5EF4-FFF2-40B4-BE49-F238E27FC236}">
                <a16:creationId xmlns:a16="http://schemas.microsoft.com/office/drawing/2014/main" xmlns="" id="{CDDA0BD5-0F52-4A02-BD78-3104DD2D5357}"/>
              </a:ext>
            </a:extLst>
          </p:cNvPr>
          <p:cNvCxnSpPr>
            <a:cxnSpLocks/>
          </p:cNvCxnSpPr>
          <p:nvPr/>
        </p:nvCxnSpPr>
        <p:spPr>
          <a:xfrm flipH="1" flipV="1">
            <a:off x="3485365" y="4219678"/>
            <a:ext cx="1000109" cy="702631"/>
          </a:xfrm>
          <a:prstGeom prst="straightConnector1">
            <a:avLst/>
          </a:prstGeom>
          <a:ln w="28575">
            <a:solidFill>
              <a:schemeClr val="bg1">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xmlns="" id="{AA25336D-C430-4E11-A7E2-B84605A59D01}"/>
              </a:ext>
            </a:extLst>
          </p:cNvPr>
          <p:cNvCxnSpPr>
            <a:cxnSpLocks/>
          </p:cNvCxnSpPr>
          <p:nvPr/>
        </p:nvCxnSpPr>
        <p:spPr>
          <a:xfrm flipV="1">
            <a:off x="7664116" y="4219678"/>
            <a:ext cx="1000109" cy="702631"/>
          </a:xfrm>
          <a:prstGeom prst="straightConnector1">
            <a:avLst/>
          </a:prstGeom>
          <a:ln w="28575">
            <a:solidFill>
              <a:schemeClr val="bg1">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xmlns="" id="{D63B2A5C-B22A-4085-9CA1-38E109BCF6AE}"/>
              </a:ext>
            </a:extLst>
          </p:cNvPr>
          <p:cNvGrpSpPr/>
          <p:nvPr/>
        </p:nvGrpSpPr>
        <p:grpSpPr>
          <a:xfrm>
            <a:off x="3637816" y="3979778"/>
            <a:ext cx="4873957" cy="2074763"/>
            <a:chOff x="3659022" y="3979778"/>
            <a:chExt cx="4873957" cy="2074763"/>
          </a:xfrm>
        </p:grpSpPr>
        <p:sp>
          <p:nvSpPr>
            <p:cNvPr id="5" name="Freeform: Shape 4">
              <a:extLst>
                <a:ext uri="{FF2B5EF4-FFF2-40B4-BE49-F238E27FC236}">
                  <a16:creationId xmlns:a16="http://schemas.microsoft.com/office/drawing/2014/main" xmlns="" id="{6B22BB42-1078-4DAF-ADE4-A61A606BF29F}"/>
                </a:ext>
              </a:extLst>
            </p:cNvPr>
            <p:cNvSpPr/>
            <p:nvPr/>
          </p:nvSpPr>
          <p:spPr>
            <a:xfrm>
              <a:off x="3659022" y="3979778"/>
              <a:ext cx="4873957" cy="2074763"/>
            </a:xfrm>
            <a:custGeom>
              <a:avLst/>
              <a:gdLst>
                <a:gd name="connsiteX0" fmla="*/ 1565332 w 3130665"/>
                <a:gd name="connsiteY0" fmla="*/ 0 h 1554480"/>
                <a:gd name="connsiteX1" fmla="*/ 3123158 w 3130665"/>
                <a:gd name="connsiteY1" fmla="*/ 1405805 h 1554480"/>
                <a:gd name="connsiteX2" fmla="*/ 3130665 w 3130665"/>
                <a:gd name="connsiteY2" fmla="*/ 1554480 h 1554480"/>
                <a:gd name="connsiteX3" fmla="*/ 0 w 3130665"/>
                <a:gd name="connsiteY3" fmla="*/ 1554480 h 1554480"/>
                <a:gd name="connsiteX4" fmla="*/ 7507 w 3130665"/>
                <a:gd name="connsiteY4" fmla="*/ 1405805 h 1554480"/>
                <a:gd name="connsiteX5" fmla="*/ 1565332 w 3130665"/>
                <a:gd name="connsiteY5" fmla="*/ 0 h 155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30665" h="1554480">
                  <a:moveTo>
                    <a:pt x="1565332" y="0"/>
                  </a:moveTo>
                  <a:cubicBezTo>
                    <a:pt x="2376108" y="0"/>
                    <a:pt x="3042967" y="616186"/>
                    <a:pt x="3123158" y="1405805"/>
                  </a:cubicBezTo>
                  <a:lnTo>
                    <a:pt x="3130665" y="1554480"/>
                  </a:lnTo>
                  <a:lnTo>
                    <a:pt x="0" y="1554480"/>
                  </a:lnTo>
                  <a:lnTo>
                    <a:pt x="7507" y="1405805"/>
                  </a:lnTo>
                  <a:cubicBezTo>
                    <a:pt x="87697" y="616186"/>
                    <a:pt x="754556" y="0"/>
                    <a:pt x="1565332" y="0"/>
                  </a:cubicBezTo>
                  <a:close/>
                </a:path>
              </a:pathLst>
            </a:custGeom>
            <a:solidFill>
              <a:srgbClr val="019A86"/>
            </a:solidFill>
            <a:ln>
              <a:solidFill>
                <a:srgbClr val="019A86"/>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 </a:t>
              </a:r>
            </a:p>
          </p:txBody>
        </p:sp>
        <p:sp>
          <p:nvSpPr>
            <p:cNvPr id="4" name="Rectangle 3">
              <a:extLst>
                <a:ext uri="{FF2B5EF4-FFF2-40B4-BE49-F238E27FC236}">
                  <a16:creationId xmlns:a16="http://schemas.microsoft.com/office/drawing/2014/main" xmlns="" id="{278B8B1C-6A5D-4CAF-9D7B-6E9E08D2BBC8}"/>
                </a:ext>
              </a:extLst>
            </p:cNvPr>
            <p:cNvSpPr/>
            <p:nvPr/>
          </p:nvSpPr>
          <p:spPr>
            <a:xfrm>
              <a:off x="4097257" y="4712193"/>
              <a:ext cx="3997486" cy="123645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Times New Roman" panose="02020603050405020304" pitchFamily="18" charset="0"/>
                  <a:cs typeface="Times New Roman" panose="02020603050405020304" pitchFamily="18" charset="0"/>
                </a:rPr>
                <a:t>Un </a:t>
              </a:r>
              <a:r>
                <a:rPr lang="en-GB" sz="1600" b="1" dirty="0" err="1">
                  <a:solidFill>
                    <a:schemeClr val="bg1"/>
                  </a:solidFill>
                  <a:latin typeface="Times New Roman" panose="02020603050405020304" pitchFamily="18" charset="0"/>
                  <a:cs typeface="Times New Roman" panose="02020603050405020304" pitchFamily="18" charset="0"/>
                </a:rPr>
                <a:t>progetto</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che</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prevede</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l’implementazione</a:t>
              </a:r>
              <a:r>
                <a:rPr lang="en-GB" sz="1600" b="1" dirty="0">
                  <a:solidFill>
                    <a:schemeClr val="bg1"/>
                  </a:solidFill>
                  <a:latin typeface="Times New Roman" panose="02020603050405020304" pitchFamily="18" charset="0"/>
                  <a:cs typeface="Times New Roman" panose="02020603050405020304" pitchFamily="18" charset="0"/>
                </a:rPr>
                <a:t> di un </a:t>
              </a:r>
              <a:r>
                <a:rPr lang="en-GB" sz="1600" b="1" dirty="0" err="1">
                  <a:solidFill>
                    <a:schemeClr val="bg1"/>
                  </a:solidFill>
                  <a:latin typeface="Times New Roman" panose="02020603050405020304" pitchFamily="18" charset="0"/>
                  <a:cs typeface="Times New Roman" panose="02020603050405020304" pitchFamily="18" charset="0"/>
                </a:rPr>
                <a:t>modello</a:t>
              </a:r>
              <a:r>
                <a:rPr lang="en-GB" sz="1600" b="1" dirty="0">
                  <a:solidFill>
                    <a:schemeClr val="bg1"/>
                  </a:solidFill>
                  <a:latin typeface="Times New Roman" panose="02020603050405020304" pitchFamily="18" charset="0"/>
                  <a:cs typeface="Times New Roman" panose="02020603050405020304" pitchFamily="18" charset="0"/>
                </a:rPr>
                <a:t> di business </a:t>
              </a:r>
              <a:r>
                <a:rPr lang="en-GB" sz="1600" b="1" dirty="0" err="1">
                  <a:solidFill>
                    <a:schemeClr val="bg1"/>
                  </a:solidFill>
                  <a:latin typeface="Times New Roman" panose="02020603050405020304" pitchFamily="18" charset="0"/>
                  <a:cs typeface="Times New Roman" panose="02020603050405020304" pitchFamily="18" charset="0"/>
                </a:rPr>
                <a:t>caratteristico</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dell’Economia</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Circolare</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può</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rilevarsi</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vantaggioso</a:t>
              </a:r>
              <a:r>
                <a:rPr lang="en-GB" sz="1600" b="1" dirty="0">
                  <a:solidFill>
                    <a:schemeClr val="bg1"/>
                  </a:solidFill>
                  <a:latin typeface="Times New Roman" panose="02020603050405020304" pitchFamily="18" charset="0"/>
                  <a:cs typeface="Times New Roman" panose="02020603050405020304" pitchFamily="18" charset="0"/>
                </a:rPr>
                <a:t> per </a:t>
              </a:r>
              <a:r>
                <a:rPr lang="en-GB" sz="1600" b="1" dirty="0" err="1">
                  <a:solidFill>
                    <a:schemeClr val="bg1"/>
                  </a:solidFill>
                  <a:latin typeface="Times New Roman" panose="02020603050405020304" pitchFamily="18" charset="0"/>
                  <a:cs typeface="Times New Roman" panose="02020603050405020304" pitchFamily="18" charset="0"/>
                </a:rPr>
                <a:t>molteplici</a:t>
              </a:r>
              <a:r>
                <a:rPr lang="en-GB" sz="1600" b="1" dirty="0">
                  <a:solidFill>
                    <a:schemeClr val="bg1"/>
                  </a:solidFill>
                  <a:latin typeface="Times New Roman" panose="02020603050405020304" pitchFamily="18" charset="0"/>
                  <a:cs typeface="Times New Roman" panose="02020603050405020304" pitchFamily="18" charset="0"/>
                </a:rPr>
                <a:t> </a:t>
              </a:r>
              <a:r>
                <a:rPr lang="en-GB" sz="1600" b="1" dirty="0" err="1">
                  <a:solidFill>
                    <a:schemeClr val="bg1"/>
                  </a:solidFill>
                  <a:latin typeface="Times New Roman" panose="02020603050405020304" pitchFamily="18" charset="0"/>
                  <a:cs typeface="Times New Roman" panose="02020603050405020304" pitchFamily="18" charset="0"/>
                </a:rPr>
                <a:t>soggetti</a:t>
              </a:r>
              <a:endParaRPr lang="en-US" sz="1600" b="1" dirty="0">
                <a:solidFill>
                  <a:schemeClr val="bg1"/>
                </a:solidFill>
                <a:latin typeface="Times New Roman" panose="02020603050405020304" pitchFamily="18" charset="0"/>
                <a:cs typeface="Times New Roman" panose="02020603050405020304" pitchFamily="18" charset="0"/>
              </a:endParaRPr>
            </a:p>
          </p:txBody>
        </p:sp>
      </p:grpSp>
      <p:cxnSp>
        <p:nvCxnSpPr>
          <p:cNvPr id="23" name="Straight Arrow Connector 22">
            <a:extLst>
              <a:ext uri="{FF2B5EF4-FFF2-40B4-BE49-F238E27FC236}">
                <a16:creationId xmlns:a16="http://schemas.microsoft.com/office/drawing/2014/main" xmlns="" id="{E439CA19-F7FE-4B5D-8814-215A1237BC99}"/>
              </a:ext>
            </a:extLst>
          </p:cNvPr>
          <p:cNvCxnSpPr>
            <a:cxnSpLocks/>
          </p:cNvCxnSpPr>
          <p:nvPr/>
        </p:nvCxnSpPr>
        <p:spPr>
          <a:xfrm flipH="1" flipV="1">
            <a:off x="6074794" y="3456301"/>
            <a:ext cx="2" cy="491840"/>
          </a:xfrm>
          <a:prstGeom prst="straightConnector1">
            <a:avLst/>
          </a:prstGeom>
          <a:ln w="28575">
            <a:solidFill>
              <a:schemeClr val="bg1">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xmlns="" id="{CA674BC1-BA12-4330-9FD2-9CCF5CBFEE02}"/>
              </a:ext>
            </a:extLst>
          </p:cNvPr>
          <p:cNvGrpSpPr/>
          <p:nvPr/>
        </p:nvGrpSpPr>
        <p:grpSpPr>
          <a:xfrm>
            <a:off x="328529" y="2488764"/>
            <a:ext cx="3036225" cy="2295046"/>
            <a:chOff x="328529" y="2488764"/>
            <a:chExt cx="3036225" cy="2295046"/>
          </a:xfrm>
        </p:grpSpPr>
        <p:sp>
          <p:nvSpPr>
            <p:cNvPr id="19" name="Rectangle 18">
              <a:extLst>
                <a:ext uri="{FF2B5EF4-FFF2-40B4-BE49-F238E27FC236}">
                  <a16:creationId xmlns:a16="http://schemas.microsoft.com/office/drawing/2014/main" xmlns="" id="{92C3D800-C37A-48F8-90FD-324B1BC0701D}"/>
                </a:ext>
              </a:extLst>
            </p:cNvPr>
            <p:cNvSpPr/>
            <p:nvPr/>
          </p:nvSpPr>
          <p:spPr>
            <a:xfrm>
              <a:off x="328529" y="2497559"/>
              <a:ext cx="3036225" cy="772931"/>
            </a:xfrm>
            <a:prstGeom prst="rect">
              <a:avLst/>
            </a:prstGeom>
            <a:solidFill>
              <a:srgbClr val="01CA94"/>
            </a:solidFill>
            <a:ln w="19050">
              <a:solidFill>
                <a:srgbClr val="01CA94"/>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rIns="274320" rtlCol="0" anchor="ctr"/>
            <a:lstStyle/>
            <a:p>
              <a:pPr algn="r"/>
              <a:r>
                <a:rPr lang="it-IT" b="1" dirty="0">
                  <a:solidFill>
                    <a:schemeClr val="bg1"/>
                  </a:solidFill>
                  <a:latin typeface="Times New Roman" panose="02020603050405020304" pitchFamily="18" charset="0"/>
                  <a:cs typeface="Times New Roman" panose="02020603050405020304" pitchFamily="18" charset="0"/>
                </a:rPr>
                <a:t>L’AZIENDA</a:t>
              </a:r>
              <a:endParaRPr lang="en-US" b="1" dirty="0">
                <a:solidFill>
                  <a:schemeClr val="bg1"/>
                </a:solidFill>
                <a:latin typeface="Times New Roman" panose="02020603050405020304" pitchFamily="18" charset="0"/>
                <a:cs typeface="Times New Roman" panose="02020603050405020304" pitchFamily="18" charset="0"/>
              </a:endParaRPr>
            </a:p>
          </p:txBody>
        </p:sp>
        <p:pic>
          <p:nvPicPr>
            <p:cNvPr id="24" name="Graphic 23" descr="Factory">
              <a:extLst>
                <a:ext uri="{FF2B5EF4-FFF2-40B4-BE49-F238E27FC236}">
                  <a16:creationId xmlns:a16="http://schemas.microsoft.com/office/drawing/2014/main" xmlns="" id="{ED195CE2-180D-4459-A167-B82097E69D9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91492" y="2488764"/>
              <a:ext cx="790521" cy="790521"/>
            </a:xfrm>
            <a:prstGeom prst="rect">
              <a:avLst/>
            </a:prstGeom>
          </p:spPr>
        </p:pic>
        <p:sp>
          <p:nvSpPr>
            <p:cNvPr id="10" name="Rectangle 9">
              <a:extLst>
                <a:ext uri="{FF2B5EF4-FFF2-40B4-BE49-F238E27FC236}">
                  <a16:creationId xmlns:a16="http://schemas.microsoft.com/office/drawing/2014/main" xmlns="" id="{3C64BBA0-1706-4D2F-937A-B9373B0A9C95}"/>
                </a:ext>
              </a:extLst>
            </p:cNvPr>
            <p:cNvSpPr/>
            <p:nvPr/>
          </p:nvSpPr>
          <p:spPr>
            <a:xfrm>
              <a:off x="328529" y="3284329"/>
              <a:ext cx="3036225" cy="1499481"/>
            </a:xfrm>
            <a:prstGeom prst="rect">
              <a:avLst/>
            </a:prstGeom>
            <a:noFill/>
            <a:ln w="19050">
              <a:solidFill>
                <a:srgbClr val="01CA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La quale ha la possibilità di estrarre </a:t>
              </a:r>
              <a:r>
                <a:rPr lang="it-IT" sz="1400" b="1" dirty="0">
                  <a:solidFill>
                    <a:schemeClr val="tx1"/>
                  </a:solidFill>
                  <a:latin typeface="Times New Roman" panose="02020603050405020304" pitchFamily="18" charset="0"/>
                  <a:cs typeface="Times New Roman" panose="02020603050405020304" pitchFamily="18" charset="0"/>
                </a:rPr>
                <a:t>margini di guadagno</a:t>
              </a:r>
              <a:r>
                <a:rPr lang="it-IT" sz="1400" dirty="0">
                  <a:solidFill>
                    <a:schemeClr val="tx1"/>
                  </a:solidFill>
                  <a:latin typeface="Times New Roman" panose="02020603050405020304" pitchFamily="18" charset="0"/>
                  <a:cs typeface="Times New Roman" panose="02020603050405020304" pitchFamily="18" charset="0"/>
                </a:rPr>
                <a:t> a partire da quelli che in contesti lineari sarebbero considerati null’altro che </a:t>
              </a:r>
              <a:r>
                <a:rPr lang="it-IT" sz="1400" b="1" dirty="0">
                  <a:solidFill>
                    <a:schemeClr val="tx1"/>
                  </a:solidFill>
                  <a:latin typeface="Times New Roman" panose="02020603050405020304" pitchFamily="18" charset="0"/>
                  <a:cs typeface="Times New Roman" panose="02020603050405020304" pitchFamily="18" charset="0"/>
                </a:rPr>
                <a:t>rifiuti </a:t>
              </a:r>
              <a:r>
                <a:rPr lang="it-IT" sz="1400" dirty="0">
                  <a:solidFill>
                    <a:schemeClr val="tx1"/>
                  </a:solidFill>
                  <a:latin typeface="Times New Roman" panose="02020603050405020304" pitchFamily="18" charset="0"/>
                  <a:cs typeface="Times New Roman" panose="02020603050405020304" pitchFamily="18" charset="0"/>
                </a:rPr>
                <a:t>e, al contempo, di accrescere la propria </a:t>
              </a:r>
              <a:r>
                <a:rPr lang="it-IT" sz="1400" b="1" dirty="0">
                  <a:solidFill>
                    <a:schemeClr val="tx1"/>
                  </a:solidFill>
                  <a:latin typeface="Times New Roman" panose="02020603050405020304" pitchFamily="18" charset="0"/>
                  <a:cs typeface="Times New Roman" panose="02020603050405020304" pitchFamily="18" charset="0"/>
                </a:rPr>
                <a:t>reputazione</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13" name="Group 12">
            <a:extLst>
              <a:ext uri="{FF2B5EF4-FFF2-40B4-BE49-F238E27FC236}">
                <a16:creationId xmlns:a16="http://schemas.microsoft.com/office/drawing/2014/main" xmlns="" id="{0B4D9C09-8B27-45BD-8178-A2873C6325EE}"/>
              </a:ext>
            </a:extLst>
          </p:cNvPr>
          <p:cNvGrpSpPr/>
          <p:nvPr/>
        </p:nvGrpSpPr>
        <p:grpSpPr>
          <a:xfrm>
            <a:off x="4556682" y="1417177"/>
            <a:ext cx="3036225" cy="1917887"/>
            <a:chOff x="7999075" y="1591582"/>
            <a:chExt cx="3036225" cy="1917887"/>
          </a:xfrm>
        </p:grpSpPr>
        <p:sp>
          <p:nvSpPr>
            <p:cNvPr id="31" name="Rectangle 30">
              <a:extLst>
                <a:ext uri="{FF2B5EF4-FFF2-40B4-BE49-F238E27FC236}">
                  <a16:creationId xmlns:a16="http://schemas.microsoft.com/office/drawing/2014/main" xmlns="" id="{3677F04E-2569-49D5-BC01-D8925AC9261B}"/>
                </a:ext>
              </a:extLst>
            </p:cNvPr>
            <p:cNvSpPr/>
            <p:nvPr/>
          </p:nvSpPr>
          <p:spPr>
            <a:xfrm>
              <a:off x="7999075" y="1591582"/>
              <a:ext cx="3036225" cy="772931"/>
            </a:xfrm>
            <a:prstGeom prst="rect">
              <a:avLst/>
            </a:prstGeom>
            <a:solidFill>
              <a:srgbClr val="01CA94"/>
            </a:solidFill>
            <a:ln w="19050">
              <a:solidFill>
                <a:srgbClr val="01CA94"/>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algn="r"/>
              <a:r>
                <a:rPr lang="it-IT" b="1" dirty="0">
                  <a:solidFill>
                    <a:schemeClr val="bg1"/>
                  </a:solidFill>
                  <a:latin typeface="Times New Roman" panose="02020603050405020304" pitchFamily="18" charset="0"/>
                  <a:cs typeface="Times New Roman" panose="02020603050405020304" pitchFamily="18" charset="0"/>
                </a:rPr>
                <a:t>EX-LAVORATORI</a:t>
              </a:r>
              <a:endParaRPr lang="en-US" b="1" dirty="0">
                <a:solidFill>
                  <a:schemeClr val="bg1"/>
                </a:solidFill>
                <a:latin typeface="Times New Roman" panose="02020603050405020304" pitchFamily="18" charset="0"/>
                <a:cs typeface="Times New Roman" panose="02020603050405020304" pitchFamily="18" charset="0"/>
              </a:endParaRPr>
            </a:p>
          </p:txBody>
        </p:sp>
        <p:sp>
          <p:nvSpPr>
            <p:cNvPr id="33" name="Rectangle 32">
              <a:extLst>
                <a:ext uri="{FF2B5EF4-FFF2-40B4-BE49-F238E27FC236}">
                  <a16:creationId xmlns:a16="http://schemas.microsoft.com/office/drawing/2014/main" xmlns="" id="{915C68F5-4A5D-49E3-B98C-457BD188EE9E}"/>
                </a:ext>
              </a:extLst>
            </p:cNvPr>
            <p:cNvSpPr/>
            <p:nvPr/>
          </p:nvSpPr>
          <p:spPr>
            <a:xfrm>
              <a:off x="7999075" y="2375893"/>
              <a:ext cx="3036225" cy="1133576"/>
            </a:xfrm>
            <a:prstGeom prst="rect">
              <a:avLst/>
            </a:prstGeom>
            <a:noFill/>
            <a:ln w="19050">
              <a:solidFill>
                <a:srgbClr val="01CA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Ai quali si presenta l’opportunità di rimettersi in gioco grazie alla creazione di </a:t>
              </a:r>
              <a:r>
                <a:rPr lang="it-IT" sz="1400" b="1" dirty="0">
                  <a:solidFill>
                    <a:schemeClr val="tx1"/>
                  </a:solidFill>
                  <a:latin typeface="Times New Roman" panose="02020603050405020304" pitchFamily="18" charset="0"/>
                  <a:cs typeface="Times New Roman" panose="02020603050405020304" pitchFamily="18" charset="0"/>
                </a:rPr>
                <a:t>nuovi posti di lavoro</a:t>
              </a:r>
              <a:r>
                <a:rPr lang="it-IT" sz="1400" dirty="0">
                  <a:solidFill>
                    <a:schemeClr val="tx1"/>
                  </a:solidFill>
                  <a:latin typeface="Times New Roman" panose="02020603050405020304" pitchFamily="18" charset="0"/>
                  <a:cs typeface="Times New Roman" panose="02020603050405020304" pitchFamily="18" charset="0"/>
                </a:rPr>
                <a:t> legati alle fasi di recupero e ripristino dei RAEE</a:t>
              </a:r>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26" name="Graphic 25" descr="Electrician">
              <a:extLst>
                <a:ext uri="{FF2B5EF4-FFF2-40B4-BE49-F238E27FC236}">
                  <a16:creationId xmlns:a16="http://schemas.microsoft.com/office/drawing/2014/main" xmlns="" id="{EE863D32-DD29-4071-BD03-4B92D77291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164170" y="1610897"/>
              <a:ext cx="734301" cy="734301"/>
            </a:xfrm>
            <a:prstGeom prst="rect">
              <a:avLst/>
            </a:prstGeom>
          </p:spPr>
        </p:pic>
      </p:grpSp>
      <p:grpSp>
        <p:nvGrpSpPr>
          <p:cNvPr id="15" name="Group 14">
            <a:extLst>
              <a:ext uri="{FF2B5EF4-FFF2-40B4-BE49-F238E27FC236}">
                <a16:creationId xmlns:a16="http://schemas.microsoft.com/office/drawing/2014/main" xmlns="" id="{A5074A1F-9588-485F-AAA8-63F7D14103DD}"/>
              </a:ext>
            </a:extLst>
          </p:cNvPr>
          <p:cNvGrpSpPr/>
          <p:nvPr/>
        </p:nvGrpSpPr>
        <p:grpSpPr>
          <a:xfrm>
            <a:off x="8784835" y="2122860"/>
            <a:ext cx="3036225" cy="2660951"/>
            <a:chOff x="8511774" y="1359173"/>
            <a:chExt cx="3036225" cy="2660951"/>
          </a:xfrm>
        </p:grpSpPr>
        <p:sp>
          <p:nvSpPr>
            <p:cNvPr id="35" name="Rectangle 34">
              <a:extLst>
                <a:ext uri="{FF2B5EF4-FFF2-40B4-BE49-F238E27FC236}">
                  <a16:creationId xmlns:a16="http://schemas.microsoft.com/office/drawing/2014/main" xmlns="" id="{CFA222C5-F05A-4E06-B926-90463EE67305}"/>
                </a:ext>
              </a:extLst>
            </p:cNvPr>
            <p:cNvSpPr/>
            <p:nvPr/>
          </p:nvSpPr>
          <p:spPr>
            <a:xfrm>
              <a:off x="8511774" y="1487443"/>
              <a:ext cx="3036225" cy="772931"/>
            </a:xfrm>
            <a:prstGeom prst="rect">
              <a:avLst/>
            </a:prstGeom>
            <a:solidFill>
              <a:srgbClr val="01CA94"/>
            </a:solidFill>
            <a:ln w="19050">
              <a:solidFill>
                <a:srgbClr val="01CA94"/>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rIns="365760" rtlCol="0" anchor="ctr"/>
            <a:lstStyle/>
            <a:p>
              <a:pPr algn="r"/>
              <a:r>
                <a:rPr lang="it-IT" b="1" dirty="0">
                  <a:solidFill>
                    <a:schemeClr val="bg1"/>
                  </a:solidFill>
                  <a:latin typeface="Times New Roman" panose="02020603050405020304" pitchFamily="18" charset="0"/>
                  <a:cs typeface="Times New Roman" panose="02020603050405020304" pitchFamily="18" charset="0"/>
                </a:rPr>
                <a:t>CLIENTI</a:t>
              </a:r>
              <a:endParaRPr lang="en-US" b="1" dirty="0">
                <a:solidFill>
                  <a:schemeClr val="bg1"/>
                </a:solidFill>
                <a:latin typeface="Times New Roman" panose="02020603050405020304" pitchFamily="18" charset="0"/>
                <a:cs typeface="Times New Roman" panose="02020603050405020304" pitchFamily="18" charset="0"/>
              </a:endParaRPr>
            </a:p>
          </p:txBody>
        </p:sp>
        <p:sp>
          <p:nvSpPr>
            <p:cNvPr id="36" name="Rectangle 35">
              <a:extLst>
                <a:ext uri="{FF2B5EF4-FFF2-40B4-BE49-F238E27FC236}">
                  <a16:creationId xmlns:a16="http://schemas.microsoft.com/office/drawing/2014/main" xmlns="" id="{F0F5C115-7562-4163-B195-F4D8BCF31F56}"/>
                </a:ext>
              </a:extLst>
            </p:cNvPr>
            <p:cNvSpPr/>
            <p:nvPr/>
          </p:nvSpPr>
          <p:spPr>
            <a:xfrm>
              <a:off x="8511774" y="2271754"/>
              <a:ext cx="3036225" cy="1748370"/>
            </a:xfrm>
            <a:prstGeom prst="rect">
              <a:avLst/>
            </a:prstGeom>
            <a:noFill/>
            <a:ln w="19050">
              <a:solidFill>
                <a:srgbClr val="01CA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I quali hanno la possibilità di </a:t>
              </a:r>
              <a:r>
                <a:rPr lang="it-IT" sz="1400" b="1" dirty="0">
                  <a:solidFill>
                    <a:schemeClr val="tx1"/>
                  </a:solidFill>
                  <a:latin typeface="Times New Roman" panose="02020603050405020304" pitchFamily="18" charset="0"/>
                  <a:cs typeface="Times New Roman" panose="02020603050405020304" pitchFamily="18" charset="0"/>
                </a:rPr>
                <a:t>partecipare attivamente </a:t>
              </a:r>
              <a:r>
                <a:rPr lang="it-IT" sz="1400" dirty="0">
                  <a:solidFill>
                    <a:schemeClr val="tx1"/>
                  </a:solidFill>
                  <a:latin typeface="Times New Roman" panose="02020603050405020304" pitchFamily="18" charset="0"/>
                  <a:cs typeface="Times New Roman" panose="02020603050405020304" pitchFamily="18" charset="0"/>
                </a:rPr>
                <a:t>ad un progetto che vuole fare bene all’ambiente e di accedere a beni di prima qualità sostenendo, in media, la </a:t>
              </a:r>
              <a:r>
                <a:rPr lang="it-IT" sz="1400" b="1" dirty="0">
                  <a:solidFill>
                    <a:schemeClr val="tx1"/>
                  </a:solidFill>
                  <a:latin typeface="Times New Roman" panose="02020603050405020304" pitchFamily="18" charset="0"/>
                  <a:cs typeface="Times New Roman" panose="02020603050405020304" pitchFamily="18" charset="0"/>
                </a:rPr>
                <a:t>metà del costo</a:t>
              </a:r>
              <a:r>
                <a:rPr lang="it-IT" sz="1400" dirty="0">
                  <a:solidFill>
                    <a:schemeClr val="tx1"/>
                  </a:solidFill>
                  <a:latin typeface="Times New Roman" panose="02020603050405020304" pitchFamily="18" charset="0"/>
                  <a:cs typeface="Times New Roman" panose="02020603050405020304" pitchFamily="18" charset="0"/>
                </a:rPr>
                <a:t> rispetto al caso in cui acquistassero gli stessi beni ma nuovi</a:t>
              </a:r>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28" name="Graphic 27" descr="Users">
              <a:extLst>
                <a:ext uri="{FF2B5EF4-FFF2-40B4-BE49-F238E27FC236}">
                  <a16:creationId xmlns:a16="http://schemas.microsoft.com/office/drawing/2014/main" xmlns="" id="{E0C69094-2FA8-4218-B41B-CFB154FEC07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8724060" y="1359173"/>
              <a:ext cx="1029470" cy="1029470"/>
            </a:xfrm>
            <a:prstGeom prst="rect">
              <a:avLst/>
            </a:prstGeom>
          </p:spPr>
        </p:pic>
      </p:grpSp>
    </p:spTree>
    <p:extLst>
      <p:ext uri="{BB962C8B-B14F-4D97-AF65-F5344CB8AC3E}">
        <p14:creationId xmlns:p14="http://schemas.microsoft.com/office/powerpoint/2010/main" val="20910870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xmlns="" id="{CDBF403A-CAB8-4994-9178-4383D5D65449}"/>
              </a:ext>
            </a:extLst>
          </p:cNvPr>
          <p:cNvGrpSpPr/>
          <p:nvPr/>
        </p:nvGrpSpPr>
        <p:grpSpPr>
          <a:xfrm>
            <a:off x="639098" y="1914580"/>
            <a:ext cx="11076036" cy="783893"/>
            <a:chOff x="639098" y="1914580"/>
            <a:chExt cx="11076036" cy="783893"/>
          </a:xfrm>
        </p:grpSpPr>
        <p:sp>
          <p:nvSpPr>
            <p:cNvPr id="12" name="Rectangle 11">
              <a:extLst>
                <a:ext uri="{FF2B5EF4-FFF2-40B4-BE49-F238E27FC236}">
                  <a16:creationId xmlns:a16="http://schemas.microsoft.com/office/drawing/2014/main" xmlns="" id="{08C82ED0-5380-4978-8D0F-BD21C060F6AA}"/>
                </a:ext>
              </a:extLst>
            </p:cNvPr>
            <p:cNvSpPr/>
            <p:nvPr/>
          </p:nvSpPr>
          <p:spPr>
            <a:xfrm>
              <a:off x="1809134" y="1914580"/>
              <a:ext cx="9906000" cy="78389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I due casi aziendali analizzati attestano come l’implementazione di modelli di business circolari possa effettivamente </a:t>
              </a:r>
              <a:r>
                <a:rPr lang="it-IT" sz="1600" b="1" dirty="0">
                  <a:solidFill>
                    <a:schemeClr val="tx1"/>
                  </a:solidFill>
                  <a:latin typeface="Times New Roman" panose="02020603050405020304" pitchFamily="18" charset="0"/>
                  <a:cs typeface="Times New Roman" panose="02020603050405020304" pitchFamily="18" charset="0"/>
                </a:rPr>
                <a:t>garantire un superamento delle esternalità negative sull’ambiente</a:t>
              </a:r>
              <a:r>
                <a:rPr lang="it-IT" sz="1600" dirty="0">
                  <a:solidFill>
                    <a:schemeClr val="tx1"/>
                  </a:solidFill>
                  <a:latin typeface="Times New Roman" panose="02020603050405020304" pitchFamily="18" charset="0"/>
                  <a:cs typeface="Times New Roman" panose="02020603050405020304" pitchFamily="18" charset="0"/>
                </a:rPr>
                <a:t> conseguenti al tradizionale approccio lineare alla produzione e consumo</a:t>
              </a:r>
              <a:endParaRPr lang="en-US" sz="1600" dirty="0">
                <a:solidFill>
                  <a:schemeClr val="tx1"/>
                </a:solidFill>
                <a:latin typeface="Times New Roman" panose="02020603050405020304" pitchFamily="18" charset="0"/>
                <a:cs typeface="Times New Roman" panose="02020603050405020304" pitchFamily="18" charset="0"/>
              </a:endParaRPr>
            </a:p>
          </p:txBody>
        </p:sp>
        <p:grpSp>
          <p:nvGrpSpPr>
            <p:cNvPr id="4" name="Group 3">
              <a:extLst>
                <a:ext uri="{FF2B5EF4-FFF2-40B4-BE49-F238E27FC236}">
                  <a16:creationId xmlns:a16="http://schemas.microsoft.com/office/drawing/2014/main" xmlns="" id="{820C1686-A254-4EBF-B752-BD57D4CE1732}"/>
                </a:ext>
              </a:extLst>
            </p:cNvPr>
            <p:cNvGrpSpPr/>
            <p:nvPr/>
          </p:nvGrpSpPr>
          <p:grpSpPr>
            <a:xfrm>
              <a:off x="639098" y="1914580"/>
              <a:ext cx="783893" cy="783893"/>
              <a:chOff x="313723" y="1853124"/>
              <a:chExt cx="783893" cy="783893"/>
            </a:xfrm>
          </p:grpSpPr>
          <p:sp>
            <p:nvSpPr>
              <p:cNvPr id="3" name="Rectangle 2">
                <a:extLst>
                  <a:ext uri="{FF2B5EF4-FFF2-40B4-BE49-F238E27FC236}">
                    <a16:creationId xmlns:a16="http://schemas.microsoft.com/office/drawing/2014/main" xmlns="" id="{43E7AA69-8615-4E9A-BA06-69222D2A6BD7}"/>
                  </a:ext>
                </a:extLst>
              </p:cNvPr>
              <p:cNvSpPr/>
              <p:nvPr/>
            </p:nvSpPr>
            <p:spPr>
              <a:xfrm>
                <a:off x="422640" y="1962042"/>
                <a:ext cx="566058" cy="566057"/>
              </a:xfrm>
              <a:prstGeom prst="rect">
                <a:avLst/>
              </a:prstGeom>
              <a:solidFill>
                <a:schemeClr val="bg1"/>
              </a:solidFill>
              <a:ln w="19050">
                <a:solidFill>
                  <a:srgbClr val="50C6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Graphic 15" descr="Checkmark">
                <a:extLst>
                  <a:ext uri="{FF2B5EF4-FFF2-40B4-BE49-F238E27FC236}">
                    <a16:creationId xmlns:a16="http://schemas.microsoft.com/office/drawing/2014/main" xmlns="" id="{7677916B-AC6A-44B6-86CE-4518F6E1165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313723" y="1853124"/>
                <a:ext cx="783893" cy="783893"/>
              </a:xfrm>
              <a:prstGeom prst="rect">
                <a:avLst/>
              </a:prstGeom>
            </p:spPr>
          </p:pic>
        </p:grpSp>
      </p:grpSp>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Conclusioni</a:t>
            </a:r>
            <a:endParaRPr lang="en-US" dirty="0"/>
          </a:p>
        </p:txBody>
      </p:sp>
      <p:grpSp>
        <p:nvGrpSpPr>
          <p:cNvPr id="23" name="Group 22">
            <a:extLst>
              <a:ext uri="{FF2B5EF4-FFF2-40B4-BE49-F238E27FC236}">
                <a16:creationId xmlns:a16="http://schemas.microsoft.com/office/drawing/2014/main" xmlns="" id="{39C1CAB1-ABCD-4FF9-88A2-A9BB9E77314D}"/>
              </a:ext>
            </a:extLst>
          </p:cNvPr>
          <p:cNvGrpSpPr/>
          <p:nvPr/>
        </p:nvGrpSpPr>
        <p:grpSpPr>
          <a:xfrm>
            <a:off x="639098" y="4817806"/>
            <a:ext cx="10717161" cy="1016059"/>
            <a:chOff x="481781" y="4817806"/>
            <a:chExt cx="10717161" cy="1016059"/>
          </a:xfrm>
        </p:grpSpPr>
        <p:sp>
          <p:nvSpPr>
            <p:cNvPr id="22" name="Rectangle 21">
              <a:extLst>
                <a:ext uri="{FF2B5EF4-FFF2-40B4-BE49-F238E27FC236}">
                  <a16:creationId xmlns:a16="http://schemas.microsoft.com/office/drawing/2014/main" xmlns="" id="{17237FA2-537E-4F21-A1E6-C2C8D99AEB07}"/>
                </a:ext>
              </a:extLst>
            </p:cNvPr>
            <p:cNvSpPr/>
            <p:nvPr/>
          </p:nvSpPr>
          <p:spPr>
            <a:xfrm>
              <a:off x="1710813" y="4817806"/>
              <a:ext cx="9488129" cy="1016059"/>
            </a:xfrm>
            <a:prstGeom prst="rect">
              <a:avLst/>
            </a:prstGeom>
            <a:noFill/>
            <a:ln>
              <a:solidFill>
                <a:srgbClr val="50C6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A4ED43C6-01AF-4AA6-91E1-AF359058E0AD}"/>
                </a:ext>
              </a:extLst>
            </p:cNvPr>
            <p:cNvSpPr/>
            <p:nvPr/>
          </p:nvSpPr>
          <p:spPr>
            <a:xfrm>
              <a:off x="1838631" y="5039820"/>
              <a:ext cx="9232492" cy="57203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Il presente studio vuole essere una guida che attesti come l’Economia Circolare non rappresenti unicamente un impegno morale, bensì anche una soluzione strategica vincente</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21" name="Arrow: Striped Right 20">
              <a:extLst>
                <a:ext uri="{FF2B5EF4-FFF2-40B4-BE49-F238E27FC236}">
                  <a16:creationId xmlns:a16="http://schemas.microsoft.com/office/drawing/2014/main" xmlns="" id="{9A53D72D-1B54-4B19-837F-EB699DE20AE2}"/>
                </a:ext>
              </a:extLst>
            </p:cNvPr>
            <p:cNvSpPr/>
            <p:nvPr/>
          </p:nvSpPr>
          <p:spPr>
            <a:xfrm>
              <a:off x="481781" y="5039820"/>
              <a:ext cx="1022554" cy="572030"/>
            </a:xfrm>
            <a:prstGeom prst="stripedRightArrow">
              <a:avLst/>
            </a:prstGeom>
            <a:solidFill>
              <a:srgbClr val="50C6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xmlns="" id="{A83A6178-93AA-4710-890C-4F14ACC2BF67}"/>
              </a:ext>
            </a:extLst>
          </p:cNvPr>
          <p:cNvGrpSpPr/>
          <p:nvPr/>
        </p:nvGrpSpPr>
        <p:grpSpPr>
          <a:xfrm>
            <a:off x="639098" y="3250110"/>
            <a:ext cx="11076036" cy="1016059"/>
            <a:chOff x="639098" y="3250110"/>
            <a:chExt cx="11076036" cy="1016059"/>
          </a:xfrm>
        </p:grpSpPr>
        <p:sp>
          <p:nvSpPr>
            <p:cNvPr id="10" name="Rectangle 9">
              <a:extLst>
                <a:ext uri="{FF2B5EF4-FFF2-40B4-BE49-F238E27FC236}">
                  <a16:creationId xmlns:a16="http://schemas.microsoft.com/office/drawing/2014/main" xmlns="" id="{1F796B08-6925-4B20-8F1C-BCE4774AFFC2}"/>
                </a:ext>
              </a:extLst>
            </p:cNvPr>
            <p:cNvSpPr/>
            <p:nvPr/>
          </p:nvSpPr>
          <p:spPr>
            <a:xfrm>
              <a:off x="1809134" y="3250110"/>
              <a:ext cx="9906000" cy="101605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Sembrerebbe esserci una correlazione positiva tra l’attuazione di business circolari ed il perseguimento di obiettivi di carattere aziendale, in base alla quale l’attuazione di una strategia che faccia della sostenibilità ambientale e sociale il suo elemento portante può tradursi in benefici concreti anche per l’azienda stessa, </a:t>
              </a:r>
              <a:r>
                <a:rPr lang="it-IT" sz="1600" b="1" dirty="0">
                  <a:solidFill>
                    <a:schemeClr val="tx1"/>
                  </a:solidFill>
                  <a:latin typeface="Times New Roman" panose="02020603050405020304" pitchFamily="18" charset="0"/>
                  <a:cs typeface="Times New Roman" panose="02020603050405020304" pitchFamily="18" charset="0"/>
                </a:rPr>
                <a:t>accrescendo la sua green </a:t>
              </a:r>
              <a:r>
                <a:rPr lang="it-IT" sz="1600" b="1" dirty="0" err="1">
                  <a:solidFill>
                    <a:schemeClr val="tx1"/>
                  </a:solidFill>
                  <a:latin typeface="Times New Roman" panose="02020603050405020304" pitchFamily="18" charset="0"/>
                  <a:cs typeface="Times New Roman" panose="02020603050405020304" pitchFamily="18" charset="0"/>
                </a:rPr>
                <a:t>reputation</a:t>
              </a:r>
              <a:r>
                <a:rPr lang="it-IT" sz="1600" b="1" dirty="0">
                  <a:solidFill>
                    <a:schemeClr val="tx1"/>
                  </a:solidFill>
                  <a:latin typeface="Times New Roman" panose="02020603050405020304" pitchFamily="18" charset="0"/>
                  <a:cs typeface="Times New Roman" panose="02020603050405020304" pitchFamily="18" charset="0"/>
                </a:rPr>
                <a:t> e garantendole una posizione di vantaggio competitivo</a:t>
              </a:r>
              <a:endParaRPr lang="en-US" sz="1600" b="1" dirty="0">
                <a:solidFill>
                  <a:schemeClr val="tx1"/>
                </a:solidFill>
                <a:latin typeface="Times New Roman" panose="02020603050405020304" pitchFamily="18" charset="0"/>
                <a:cs typeface="Times New Roman" panose="02020603050405020304" pitchFamily="18" charset="0"/>
              </a:endParaRPr>
            </a:p>
          </p:txBody>
        </p:sp>
        <p:grpSp>
          <p:nvGrpSpPr>
            <p:cNvPr id="15" name="Group 14">
              <a:extLst>
                <a:ext uri="{FF2B5EF4-FFF2-40B4-BE49-F238E27FC236}">
                  <a16:creationId xmlns:a16="http://schemas.microsoft.com/office/drawing/2014/main" xmlns="" id="{33D5D41D-1915-4C99-A1B8-D9757DE64738}"/>
                </a:ext>
              </a:extLst>
            </p:cNvPr>
            <p:cNvGrpSpPr/>
            <p:nvPr/>
          </p:nvGrpSpPr>
          <p:grpSpPr>
            <a:xfrm>
              <a:off x="639098" y="3366193"/>
              <a:ext cx="783893" cy="783893"/>
              <a:chOff x="313723" y="1853124"/>
              <a:chExt cx="783893" cy="783893"/>
            </a:xfrm>
          </p:grpSpPr>
          <p:sp>
            <p:nvSpPr>
              <p:cNvPr id="17" name="Rectangle 16">
                <a:extLst>
                  <a:ext uri="{FF2B5EF4-FFF2-40B4-BE49-F238E27FC236}">
                    <a16:creationId xmlns:a16="http://schemas.microsoft.com/office/drawing/2014/main" xmlns="" id="{78D8D5D0-C558-46CC-9AFE-624087B95631}"/>
                  </a:ext>
                </a:extLst>
              </p:cNvPr>
              <p:cNvSpPr/>
              <p:nvPr/>
            </p:nvSpPr>
            <p:spPr>
              <a:xfrm>
                <a:off x="422640" y="1962042"/>
                <a:ext cx="566058" cy="566057"/>
              </a:xfrm>
              <a:prstGeom prst="rect">
                <a:avLst/>
              </a:prstGeom>
              <a:solidFill>
                <a:schemeClr val="bg1"/>
              </a:solidFill>
              <a:ln w="19050">
                <a:solidFill>
                  <a:srgbClr val="50C6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descr="Checkmark">
                <a:extLst>
                  <a:ext uri="{FF2B5EF4-FFF2-40B4-BE49-F238E27FC236}">
                    <a16:creationId xmlns:a16="http://schemas.microsoft.com/office/drawing/2014/main" xmlns="" id="{8408ED02-7486-46BC-B27C-5763C55B2E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313723" y="1853124"/>
                <a:ext cx="783893" cy="783893"/>
              </a:xfrm>
              <a:prstGeom prst="rect">
                <a:avLst/>
              </a:prstGeom>
            </p:spPr>
          </p:pic>
        </p:grpSp>
      </p:grpSp>
    </p:spTree>
    <p:extLst>
      <p:ext uri="{BB962C8B-B14F-4D97-AF65-F5344CB8AC3E}">
        <p14:creationId xmlns:p14="http://schemas.microsoft.com/office/powerpoint/2010/main" val="42477931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F3B4A411-13A6-49FA-9B28-9C10E4214B84}"/>
              </a:ext>
            </a:extLst>
          </p:cNvPr>
          <p:cNvSpPr/>
          <p:nvPr/>
        </p:nvSpPr>
        <p:spPr>
          <a:xfrm>
            <a:off x="9102826" y="0"/>
            <a:ext cx="3089173" cy="6858000"/>
          </a:xfrm>
          <a:prstGeom prst="rect">
            <a:avLst/>
          </a:prstGeom>
          <a:gradFill flip="none" rotWithShape="1">
            <a:gsLst>
              <a:gs pos="0">
                <a:srgbClr val="019D49"/>
              </a:gs>
              <a:gs pos="88000">
                <a:srgbClr val="84E1A8"/>
              </a:gs>
              <a:gs pos="100000">
                <a:srgbClr val="B4E8C1"/>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xmlns="" id="{AFFC19BB-6757-4344-90B0-8362AC3C4001}"/>
              </a:ext>
            </a:extLst>
          </p:cNvPr>
          <p:cNvSpPr/>
          <p:nvPr/>
        </p:nvSpPr>
        <p:spPr>
          <a:xfrm>
            <a:off x="1845080" y="3231127"/>
            <a:ext cx="5368413"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a:solidFill>
                  <a:schemeClr val="tx1"/>
                </a:solidFill>
                <a:latin typeface="Times New Roman" panose="02020603050405020304" pitchFamily="18" charset="0"/>
                <a:cs typeface="Times New Roman" panose="02020603050405020304" pitchFamily="18" charset="0"/>
              </a:rPr>
              <a:t>Grazie per l’attenzione</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8734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xmlns="" id="{B6600CA6-1A25-4B37-BB6B-BA39BA311262}"/>
              </a:ext>
            </a:extLst>
          </p:cNvPr>
          <p:cNvSpPr/>
          <p:nvPr/>
        </p:nvSpPr>
        <p:spPr>
          <a:xfrm>
            <a:off x="939003" y="1427312"/>
            <a:ext cx="4572829" cy="1415326"/>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solidFill>
                <a:schemeClr val="tx1"/>
              </a:solidFill>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Un preoccupante conto alla rovescia</a:t>
            </a:r>
            <a:endParaRPr lang="en-US" dirty="0"/>
          </a:p>
        </p:txBody>
      </p:sp>
      <p:sp>
        <p:nvSpPr>
          <p:cNvPr id="16" name="Rectangle 15">
            <a:extLst>
              <a:ext uri="{FF2B5EF4-FFF2-40B4-BE49-F238E27FC236}">
                <a16:creationId xmlns:a16="http://schemas.microsoft.com/office/drawing/2014/main" xmlns="" id="{F9394F69-815D-4FB3-9551-0FCA82C64FB0}"/>
              </a:ext>
            </a:extLst>
          </p:cNvPr>
          <p:cNvSpPr/>
          <p:nvPr/>
        </p:nvSpPr>
        <p:spPr>
          <a:xfrm>
            <a:off x="6372739" y="5272888"/>
            <a:ext cx="5343546"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200" dirty="0">
                <a:solidFill>
                  <a:schemeClr val="tx1">
                    <a:lumMod val="50000"/>
                    <a:lumOff val="50000"/>
                  </a:schemeClr>
                </a:solidFill>
                <a:latin typeface="Times New Roman" panose="02020603050405020304" pitchFamily="18" charset="0"/>
                <a:cs typeface="Times New Roman" panose="02020603050405020304" pitchFamily="18" charset="0"/>
              </a:rPr>
              <a:t>Fonte immagine: </a:t>
            </a:r>
            <a:r>
              <a:rPr lang="it-IT" sz="1200" dirty="0" err="1">
                <a:solidFill>
                  <a:schemeClr val="tx1">
                    <a:lumMod val="50000"/>
                    <a:lumOff val="50000"/>
                  </a:schemeClr>
                </a:solidFill>
                <a:latin typeface="Times New Roman" panose="02020603050405020304" pitchFamily="18" charset="0"/>
                <a:cs typeface="Times New Roman" panose="02020603050405020304" pitchFamily="18" charset="0"/>
              </a:rPr>
              <a:t>Climate</a:t>
            </a:r>
            <a:r>
              <a:rPr lang="it-IT" sz="1200" dirty="0">
                <a:solidFill>
                  <a:schemeClr val="tx1">
                    <a:lumMod val="50000"/>
                    <a:lumOff val="50000"/>
                  </a:schemeClr>
                </a:solidFill>
                <a:latin typeface="Times New Roman" panose="02020603050405020304" pitchFamily="18" charset="0"/>
                <a:cs typeface="Times New Roman" panose="02020603050405020304" pitchFamily="18" charset="0"/>
              </a:rPr>
              <a:t> Clock, Ben </a:t>
            </a:r>
            <a:r>
              <a:rPr lang="it-IT" sz="1200" dirty="0" err="1">
                <a:solidFill>
                  <a:schemeClr val="tx1">
                    <a:lumMod val="50000"/>
                    <a:lumOff val="50000"/>
                  </a:schemeClr>
                </a:solidFill>
                <a:latin typeface="Times New Roman" panose="02020603050405020304" pitchFamily="18" charset="0"/>
                <a:cs typeface="Times New Roman" panose="02020603050405020304" pitchFamily="18" charset="0"/>
              </a:rPr>
              <a:t>Wolf</a:t>
            </a:r>
            <a:endParaRPr lang="en-US" sz="1200" i="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3" name="Rectangle 22">
            <a:extLst>
              <a:ext uri="{FF2B5EF4-FFF2-40B4-BE49-F238E27FC236}">
                <a16:creationId xmlns:a16="http://schemas.microsoft.com/office/drawing/2014/main" xmlns="" id="{35BEFE64-0227-4487-9787-E0C271E5BC4C}"/>
              </a:ext>
            </a:extLst>
          </p:cNvPr>
          <p:cNvSpPr/>
          <p:nvPr/>
        </p:nvSpPr>
        <p:spPr>
          <a:xfrm>
            <a:off x="867068" y="1342671"/>
            <a:ext cx="4572829" cy="1415326"/>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Il </a:t>
            </a:r>
            <a:r>
              <a:rPr lang="it-IT" sz="1600" b="1" dirty="0">
                <a:solidFill>
                  <a:schemeClr val="tx1"/>
                </a:solidFill>
                <a:latin typeface="Times New Roman" panose="02020603050405020304" pitchFamily="18" charset="0"/>
                <a:cs typeface="Times New Roman" panose="02020603050405020304" pitchFamily="18" charset="0"/>
              </a:rPr>
              <a:t>1° Gennaio 2028</a:t>
            </a:r>
            <a:r>
              <a:rPr lang="it-IT" sz="1600" dirty="0">
                <a:solidFill>
                  <a:schemeClr val="tx1"/>
                </a:solidFill>
                <a:latin typeface="Times New Roman" panose="02020603050405020304" pitchFamily="18" charset="0"/>
                <a:cs typeface="Times New Roman" panose="02020603050405020304" pitchFamily="18" charset="0"/>
              </a:rPr>
              <a:t> è probabilmente la data più importante per l’uomo, trattandosi del giorno previsto in cui la </a:t>
            </a:r>
            <a:r>
              <a:rPr lang="it-IT" sz="1600" b="1" dirty="0">
                <a:solidFill>
                  <a:schemeClr val="tx1"/>
                </a:solidFill>
                <a:latin typeface="Times New Roman" panose="02020603050405020304" pitchFamily="18" charset="0"/>
                <a:cs typeface="Times New Roman" panose="02020603050405020304" pitchFamily="18" charset="0"/>
              </a:rPr>
              <a:t>temperatura globale</a:t>
            </a:r>
            <a:r>
              <a:rPr lang="it-IT" sz="1600" dirty="0">
                <a:solidFill>
                  <a:schemeClr val="tx1"/>
                </a:solidFill>
                <a:latin typeface="Times New Roman" panose="02020603050405020304" pitchFamily="18" charset="0"/>
                <a:cs typeface="Times New Roman" panose="02020603050405020304" pitchFamily="18" charset="0"/>
              </a:rPr>
              <a:t> avrà raggiunto un incremento di </a:t>
            </a:r>
            <a:r>
              <a:rPr lang="it-IT" sz="1600" b="1" dirty="0">
                <a:solidFill>
                  <a:schemeClr val="tx1"/>
                </a:solidFill>
                <a:latin typeface="Times New Roman" panose="02020603050405020304" pitchFamily="18" charset="0"/>
                <a:cs typeface="Times New Roman" panose="02020603050405020304" pitchFamily="18" charset="0"/>
              </a:rPr>
              <a:t>1.5-2 °C</a:t>
            </a:r>
            <a:r>
              <a:rPr lang="it-IT" sz="1600" dirty="0">
                <a:solidFill>
                  <a:schemeClr val="tx1"/>
                </a:solidFill>
                <a:latin typeface="Times New Roman" panose="02020603050405020304" pitchFamily="18" charset="0"/>
                <a:cs typeface="Times New Roman" panose="02020603050405020304" pitchFamily="18" charset="0"/>
              </a:rPr>
              <a:t> rispetto i livelli preindustriali</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25" name="Isosceles Triangle 24">
            <a:extLst>
              <a:ext uri="{FF2B5EF4-FFF2-40B4-BE49-F238E27FC236}">
                <a16:creationId xmlns:a16="http://schemas.microsoft.com/office/drawing/2014/main" xmlns="" id="{B44D2C4E-033E-4B26-A9D2-77E8F8597C1A}"/>
              </a:ext>
            </a:extLst>
          </p:cNvPr>
          <p:cNvSpPr/>
          <p:nvPr/>
        </p:nvSpPr>
        <p:spPr>
          <a:xfrm rot="10800000">
            <a:off x="1605780" y="3054526"/>
            <a:ext cx="3095405" cy="283177"/>
          </a:xfrm>
          <a:prstGeom prst="triangl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xmlns="" id="{E184B152-916A-4738-A378-23CE69E8496D}"/>
              </a:ext>
            </a:extLst>
          </p:cNvPr>
          <p:cNvSpPr/>
          <p:nvPr/>
        </p:nvSpPr>
        <p:spPr>
          <a:xfrm>
            <a:off x="912043" y="3580869"/>
            <a:ext cx="4482879"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solidFill>
                  <a:schemeClr val="tx1"/>
                </a:solidFill>
                <a:latin typeface="Times New Roman" panose="02020603050405020304" pitchFamily="18" charset="0"/>
                <a:cs typeface="Times New Roman" panose="02020603050405020304" pitchFamily="18" charset="0"/>
              </a:rPr>
              <a:t>Da ciò deriveranno fenomeni catastrofici per l’umanità e la biosfera, quali:</a:t>
            </a:r>
            <a:endParaRPr lang="en-US" sz="1600" b="1" dirty="0">
              <a:solidFill>
                <a:schemeClr val="tx1"/>
              </a:solidFill>
              <a:latin typeface="Times New Roman" panose="02020603050405020304" pitchFamily="18" charset="0"/>
              <a:cs typeface="Times New Roman" panose="02020603050405020304" pitchFamily="18" charset="0"/>
            </a:endParaRPr>
          </a:p>
        </p:txBody>
      </p:sp>
      <p:grpSp>
        <p:nvGrpSpPr>
          <p:cNvPr id="45" name="Group 44">
            <a:extLst>
              <a:ext uri="{FF2B5EF4-FFF2-40B4-BE49-F238E27FC236}">
                <a16:creationId xmlns:a16="http://schemas.microsoft.com/office/drawing/2014/main" xmlns="" id="{E6F125F7-0C7B-4430-810C-4D2AD02D67C9}"/>
              </a:ext>
            </a:extLst>
          </p:cNvPr>
          <p:cNvGrpSpPr/>
          <p:nvPr/>
        </p:nvGrpSpPr>
        <p:grpSpPr>
          <a:xfrm>
            <a:off x="1029438" y="4115945"/>
            <a:ext cx="4248089" cy="566592"/>
            <a:chOff x="1101858" y="4265100"/>
            <a:chExt cx="4248089" cy="566592"/>
          </a:xfrm>
        </p:grpSpPr>
        <p:sp>
          <p:nvSpPr>
            <p:cNvPr id="33" name="Rectangle 32">
              <a:extLst>
                <a:ext uri="{FF2B5EF4-FFF2-40B4-BE49-F238E27FC236}">
                  <a16:creationId xmlns:a16="http://schemas.microsoft.com/office/drawing/2014/main" xmlns="" id="{7727688C-1644-44D6-867E-1913FA1CF9FE}"/>
                </a:ext>
              </a:extLst>
            </p:cNvPr>
            <p:cNvSpPr/>
            <p:nvPr/>
          </p:nvSpPr>
          <p:spPr>
            <a:xfrm>
              <a:off x="1458227" y="4265100"/>
              <a:ext cx="3891720" cy="5665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L’innalzamento del livello dei mari con conseguenti inondazioni</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38" name="Oval 37">
              <a:extLst>
                <a:ext uri="{FF2B5EF4-FFF2-40B4-BE49-F238E27FC236}">
                  <a16:creationId xmlns:a16="http://schemas.microsoft.com/office/drawing/2014/main" xmlns="" id="{E6F39564-D347-433B-9FAA-E00306C4C125}"/>
                </a:ext>
              </a:extLst>
            </p:cNvPr>
            <p:cNvSpPr/>
            <p:nvPr/>
          </p:nvSpPr>
          <p:spPr>
            <a:xfrm>
              <a:off x="1101858" y="4457052"/>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xmlns="" id="{179C33B0-40E4-4EEF-ADF5-C99D4C500325}"/>
              </a:ext>
            </a:extLst>
          </p:cNvPr>
          <p:cNvGrpSpPr/>
          <p:nvPr/>
        </p:nvGrpSpPr>
        <p:grpSpPr>
          <a:xfrm>
            <a:off x="1029438" y="4755130"/>
            <a:ext cx="4248089" cy="370887"/>
            <a:chOff x="1101858" y="4904285"/>
            <a:chExt cx="4248089" cy="370887"/>
          </a:xfrm>
        </p:grpSpPr>
        <p:sp>
          <p:nvSpPr>
            <p:cNvPr id="34" name="Rectangle 33">
              <a:extLst>
                <a:ext uri="{FF2B5EF4-FFF2-40B4-BE49-F238E27FC236}">
                  <a16:creationId xmlns:a16="http://schemas.microsoft.com/office/drawing/2014/main" xmlns="" id="{2085234E-67BB-4DFC-B82F-49CB0CDA3923}"/>
                </a:ext>
              </a:extLst>
            </p:cNvPr>
            <p:cNvSpPr/>
            <p:nvPr/>
          </p:nvSpPr>
          <p:spPr>
            <a:xfrm>
              <a:off x="1458227" y="4904285"/>
              <a:ext cx="3891720"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Siccità</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42" name="Oval 41">
              <a:extLst>
                <a:ext uri="{FF2B5EF4-FFF2-40B4-BE49-F238E27FC236}">
                  <a16:creationId xmlns:a16="http://schemas.microsoft.com/office/drawing/2014/main" xmlns="" id="{77499728-CD27-48B4-AC05-F2FB0E97981C}"/>
                </a:ext>
              </a:extLst>
            </p:cNvPr>
            <p:cNvSpPr/>
            <p:nvPr/>
          </p:nvSpPr>
          <p:spPr>
            <a:xfrm>
              <a:off x="1101858" y="4998384"/>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xmlns="" id="{EABF8DB2-4392-4AB4-8F65-3FBBE239BB16}"/>
              </a:ext>
            </a:extLst>
          </p:cNvPr>
          <p:cNvGrpSpPr/>
          <p:nvPr/>
        </p:nvGrpSpPr>
        <p:grpSpPr>
          <a:xfrm>
            <a:off x="1029438" y="5198610"/>
            <a:ext cx="4248089" cy="370887"/>
            <a:chOff x="1101858" y="5347765"/>
            <a:chExt cx="4248089" cy="370887"/>
          </a:xfrm>
        </p:grpSpPr>
        <p:sp>
          <p:nvSpPr>
            <p:cNvPr id="35" name="Rectangle 34">
              <a:extLst>
                <a:ext uri="{FF2B5EF4-FFF2-40B4-BE49-F238E27FC236}">
                  <a16:creationId xmlns:a16="http://schemas.microsoft.com/office/drawing/2014/main" xmlns="" id="{C2142E27-59FC-43BE-B721-91AC466EA298}"/>
                </a:ext>
              </a:extLst>
            </p:cNvPr>
            <p:cNvSpPr/>
            <p:nvPr/>
          </p:nvSpPr>
          <p:spPr>
            <a:xfrm>
              <a:off x="1458227" y="5347765"/>
              <a:ext cx="3891720"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Estinzioni in massa di diverse specie animali</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43" name="Oval 42">
              <a:extLst>
                <a:ext uri="{FF2B5EF4-FFF2-40B4-BE49-F238E27FC236}">
                  <a16:creationId xmlns:a16="http://schemas.microsoft.com/office/drawing/2014/main" xmlns="" id="{830C50FB-957F-4792-8655-CC1C6DBEE726}"/>
                </a:ext>
              </a:extLst>
            </p:cNvPr>
            <p:cNvSpPr/>
            <p:nvPr/>
          </p:nvSpPr>
          <p:spPr>
            <a:xfrm>
              <a:off x="1101858" y="5459612"/>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a:extLst>
              <a:ext uri="{FF2B5EF4-FFF2-40B4-BE49-F238E27FC236}">
                <a16:creationId xmlns:a16="http://schemas.microsoft.com/office/drawing/2014/main" xmlns="" id="{2A918112-ED0E-4896-A85D-82F88AE0A50E}"/>
              </a:ext>
            </a:extLst>
          </p:cNvPr>
          <p:cNvGrpSpPr/>
          <p:nvPr/>
        </p:nvGrpSpPr>
        <p:grpSpPr>
          <a:xfrm>
            <a:off x="1029438" y="5642090"/>
            <a:ext cx="4248089" cy="514459"/>
            <a:chOff x="1101858" y="5791245"/>
            <a:chExt cx="4248089" cy="514459"/>
          </a:xfrm>
        </p:grpSpPr>
        <p:sp>
          <p:nvSpPr>
            <p:cNvPr id="36" name="Rectangle 35">
              <a:extLst>
                <a:ext uri="{FF2B5EF4-FFF2-40B4-BE49-F238E27FC236}">
                  <a16:creationId xmlns:a16="http://schemas.microsoft.com/office/drawing/2014/main" xmlns="" id="{7BC80C22-765C-474A-AFE9-78B879A91498}"/>
                </a:ext>
              </a:extLst>
            </p:cNvPr>
            <p:cNvSpPr/>
            <p:nvPr/>
          </p:nvSpPr>
          <p:spPr>
            <a:xfrm>
              <a:off x="1458227" y="5791245"/>
              <a:ext cx="3891720" cy="5144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La formazione di regioni climaticamente inabitabili per l’uomo stesso</a:t>
              </a:r>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44" name="Oval 43">
              <a:extLst>
                <a:ext uri="{FF2B5EF4-FFF2-40B4-BE49-F238E27FC236}">
                  <a16:creationId xmlns:a16="http://schemas.microsoft.com/office/drawing/2014/main" xmlns="" id="{6BA86267-E0E7-4786-A259-2792640F5658}"/>
                </a:ext>
              </a:extLst>
            </p:cNvPr>
            <p:cNvSpPr/>
            <p:nvPr/>
          </p:nvSpPr>
          <p:spPr>
            <a:xfrm>
              <a:off x="1101858" y="5957130"/>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0" name="Picture 49" descr="A picture containing text, outdoor, city&#10;&#10;Description automatically generated">
            <a:extLst>
              <a:ext uri="{FF2B5EF4-FFF2-40B4-BE49-F238E27FC236}">
                <a16:creationId xmlns:a16="http://schemas.microsoft.com/office/drawing/2014/main" xmlns="" id="{2428E3B4-2DDC-4F32-ABC7-4FABF419A5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0169" y="1934294"/>
            <a:ext cx="5036116" cy="3151634"/>
          </a:xfrm>
          <a:prstGeom prst="rect">
            <a:avLst/>
          </a:prstGeom>
          <a:effectLst>
            <a:outerShdw blurRad="50800" dist="38100" dir="2700000" algn="tl" rotWithShape="0">
              <a:prstClr val="black">
                <a:alpha val="40000"/>
              </a:prstClr>
            </a:outerShdw>
          </a:effectLst>
        </p:spPr>
      </p:pic>
      <p:grpSp>
        <p:nvGrpSpPr>
          <p:cNvPr id="10" name="Group 9">
            <a:extLst>
              <a:ext uri="{FF2B5EF4-FFF2-40B4-BE49-F238E27FC236}">
                <a16:creationId xmlns:a16="http://schemas.microsoft.com/office/drawing/2014/main" xmlns="" id="{63D76E64-BB40-4D84-AE98-81270235517B}"/>
              </a:ext>
            </a:extLst>
          </p:cNvPr>
          <p:cNvGrpSpPr/>
          <p:nvPr/>
        </p:nvGrpSpPr>
        <p:grpSpPr>
          <a:xfrm>
            <a:off x="199203" y="1352199"/>
            <a:ext cx="488950" cy="500062"/>
            <a:chOff x="199203" y="1342671"/>
            <a:chExt cx="488950" cy="500062"/>
          </a:xfrm>
        </p:grpSpPr>
        <p:grpSp>
          <p:nvGrpSpPr>
            <p:cNvPr id="9" name="Group 8">
              <a:extLst>
                <a:ext uri="{FF2B5EF4-FFF2-40B4-BE49-F238E27FC236}">
                  <a16:creationId xmlns:a16="http://schemas.microsoft.com/office/drawing/2014/main" xmlns="" id="{30EB87AA-6ABF-42D6-90C0-6F8E8FE40D1B}"/>
                </a:ext>
              </a:extLst>
            </p:cNvPr>
            <p:cNvGrpSpPr/>
            <p:nvPr/>
          </p:nvGrpSpPr>
          <p:grpSpPr>
            <a:xfrm>
              <a:off x="227264" y="1376288"/>
              <a:ext cx="432828" cy="432828"/>
              <a:chOff x="217004" y="1399148"/>
              <a:chExt cx="432828" cy="432828"/>
            </a:xfrm>
          </p:grpSpPr>
          <p:pic>
            <p:nvPicPr>
              <p:cNvPr id="19" name="Graphic 18" descr="Hourglass">
                <a:extLst>
                  <a:ext uri="{FF2B5EF4-FFF2-40B4-BE49-F238E27FC236}">
                    <a16:creationId xmlns:a16="http://schemas.microsoft.com/office/drawing/2014/main" xmlns="" id="{5E50BE61-03B4-491E-999E-7B1E7B83B0C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217004" y="1399148"/>
                <a:ext cx="432828" cy="432828"/>
              </a:xfrm>
              <a:prstGeom prst="rect">
                <a:avLst/>
              </a:prstGeom>
            </p:spPr>
          </p:pic>
          <p:sp>
            <p:nvSpPr>
              <p:cNvPr id="3" name="Rectangle 2">
                <a:extLst>
                  <a:ext uri="{FF2B5EF4-FFF2-40B4-BE49-F238E27FC236}">
                    <a16:creationId xmlns:a16="http://schemas.microsoft.com/office/drawing/2014/main" xmlns="" id="{AE226FF3-1B04-4061-BC00-847DEC9213B9}"/>
                  </a:ext>
                </a:extLst>
              </p:cNvPr>
              <p:cNvSpPr/>
              <p:nvPr/>
            </p:nvSpPr>
            <p:spPr>
              <a:xfrm>
                <a:off x="392924" y="1556719"/>
                <a:ext cx="80461" cy="45719"/>
              </a:xfrm>
              <a:prstGeom prst="rect">
                <a:avLst/>
              </a:prstGeom>
              <a:solidFill>
                <a:srgbClr val="46C17B"/>
              </a:solidFill>
              <a:ln>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xmlns="" id="{F3D27ECC-B150-4D97-801B-F6FF246A38C0}"/>
                  </a:ext>
                </a:extLst>
              </p:cNvPr>
              <p:cNvSpPr/>
              <p:nvPr/>
            </p:nvSpPr>
            <p:spPr>
              <a:xfrm rot="5400000">
                <a:off x="410559" y="1569843"/>
                <a:ext cx="45719" cy="45719"/>
              </a:xfrm>
              <a:prstGeom prst="rect">
                <a:avLst/>
              </a:prstGeom>
              <a:solidFill>
                <a:srgbClr val="46C17B"/>
              </a:solidFill>
              <a:ln>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xmlns="" id="{2DF6E786-8665-467A-A058-DDAB26620905}"/>
                  </a:ext>
                </a:extLst>
              </p:cNvPr>
              <p:cNvSpPr/>
              <p:nvPr/>
            </p:nvSpPr>
            <p:spPr>
              <a:xfrm rot="10800000">
                <a:off x="361098" y="1556717"/>
                <a:ext cx="45719" cy="45719"/>
              </a:xfrm>
              <a:prstGeom prst="rtTriangle">
                <a:avLst/>
              </a:prstGeom>
              <a:solidFill>
                <a:srgbClr val="46C17B"/>
              </a:solidFill>
              <a:ln>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a:extLst>
                  <a:ext uri="{FF2B5EF4-FFF2-40B4-BE49-F238E27FC236}">
                    <a16:creationId xmlns:a16="http://schemas.microsoft.com/office/drawing/2014/main" xmlns="" id="{0B1DE27C-6A29-40AD-A344-073D977055E2}"/>
                  </a:ext>
                </a:extLst>
              </p:cNvPr>
              <p:cNvSpPr/>
              <p:nvPr/>
            </p:nvSpPr>
            <p:spPr>
              <a:xfrm rot="5400000">
                <a:off x="443678" y="1556730"/>
                <a:ext cx="45719" cy="45719"/>
              </a:xfrm>
              <a:prstGeom prst="rtTriangle">
                <a:avLst/>
              </a:prstGeom>
              <a:solidFill>
                <a:srgbClr val="46C17B"/>
              </a:solidFill>
              <a:ln>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a:extLst>
                  <a:ext uri="{FF2B5EF4-FFF2-40B4-BE49-F238E27FC236}">
                    <a16:creationId xmlns:a16="http://schemas.microsoft.com/office/drawing/2014/main" xmlns="" id="{9020F1A7-4689-41F0-BFD6-6EB75090D470}"/>
                  </a:ext>
                </a:extLst>
              </p:cNvPr>
              <p:cNvSpPr/>
              <p:nvPr/>
            </p:nvSpPr>
            <p:spPr>
              <a:xfrm rot="10800000">
                <a:off x="410558" y="1615549"/>
                <a:ext cx="45719" cy="45719"/>
              </a:xfrm>
              <a:prstGeom prst="triangle">
                <a:avLst/>
              </a:prstGeom>
              <a:solidFill>
                <a:srgbClr val="46C17B"/>
              </a:solidFill>
              <a:ln>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xmlns="" id="{B400A317-4325-492F-BF7B-A7FFD5706DC6}"/>
                  </a:ext>
                </a:extLst>
              </p:cNvPr>
              <p:cNvCxnSpPr/>
              <p:nvPr/>
            </p:nvCxnSpPr>
            <p:spPr>
              <a:xfrm>
                <a:off x="433418" y="1661268"/>
                <a:ext cx="0" cy="54820"/>
              </a:xfrm>
              <a:prstGeom prst="line">
                <a:avLst/>
              </a:prstGeom>
              <a:ln>
                <a:solidFill>
                  <a:srgbClr val="46C17B"/>
                </a:solidFill>
              </a:ln>
            </p:spPr>
            <p:style>
              <a:lnRef idx="1">
                <a:schemeClr val="accent1"/>
              </a:lnRef>
              <a:fillRef idx="0">
                <a:schemeClr val="accent1"/>
              </a:fillRef>
              <a:effectRef idx="0">
                <a:schemeClr val="accent1"/>
              </a:effectRef>
              <a:fontRef idx="minor">
                <a:schemeClr val="tx1"/>
              </a:fontRef>
            </p:style>
          </p:cxnSp>
        </p:grpSp>
        <p:sp>
          <p:nvSpPr>
            <p:cNvPr id="8" name="Oval 7">
              <a:extLst>
                <a:ext uri="{FF2B5EF4-FFF2-40B4-BE49-F238E27FC236}">
                  <a16:creationId xmlns:a16="http://schemas.microsoft.com/office/drawing/2014/main" xmlns="" id="{254F56BF-ACB1-4306-AA8D-FE8DD362CC9C}"/>
                </a:ext>
              </a:extLst>
            </p:cNvPr>
            <p:cNvSpPr/>
            <p:nvPr/>
          </p:nvSpPr>
          <p:spPr>
            <a:xfrm>
              <a:off x="199203" y="1342671"/>
              <a:ext cx="488950" cy="500062"/>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14203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a:xfrm>
            <a:off x="396947" y="179498"/>
            <a:ext cx="9906001" cy="783892"/>
          </a:xfrm>
        </p:spPr>
        <p:txBody>
          <a:bodyPr/>
          <a:lstStyle/>
          <a:p>
            <a:r>
              <a:rPr lang="it-IT" dirty="0"/>
              <a:t>Le criticità dell’Economia Lineare</a:t>
            </a:r>
            <a:endParaRPr lang="en-US" dirty="0"/>
          </a:p>
        </p:txBody>
      </p:sp>
      <p:grpSp>
        <p:nvGrpSpPr>
          <p:cNvPr id="105" name="Group 104">
            <a:extLst>
              <a:ext uri="{FF2B5EF4-FFF2-40B4-BE49-F238E27FC236}">
                <a16:creationId xmlns:a16="http://schemas.microsoft.com/office/drawing/2014/main" xmlns="" id="{AFF07A8C-A7F9-4AEB-AF93-F63DCEB54D7C}"/>
              </a:ext>
            </a:extLst>
          </p:cNvPr>
          <p:cNvGrpSpPr/>
          <p:nvPr/>
        </p:nvGrpSpPr>
        <p:grpSpPr>
          <a:xfrm>
            <a:off x="473087" y="2629862"/>
            <a:ext cx="8418659" cy="3666744"/>
            <a:chOff x="139280" y="2685104"/>
            <a:chExt cx="8418659" cy="3666744"/>
          </a:xfrm>
        </p:grpSpPr>
        <p:grpSp>
          <p:nvGrpSpPr>
            <p:cNvPr id="79" name="Group 78">
              <a:extLst>
                <a:ext uri="{FF2B5EF4-FFF2-40B4-BE49-F238E27FC236}">
                  <a16:creationId xmlns:a16="http://schemas.microsoft.com/office/drawing/2014/main" xmlns="" id="{5EED4F36-A981-4DC2-B8EF-532FE679F240}"/>
                </a:ext>
              </a:extLst>
            </p:cNvPr>
            <p:cNvGrpSpPr/>
            <p:nvPr/>
          </p:nvGrpSpPr>
          <p:grpSpPr>
            <a:xfrm>
              <a:off x="170224" y="3025996"/>
              <a:ext cx="8387715" cy="3154680"/>
              <a:chOff x="4004310" y="1263507"/>
              <a:chExt cx="8387715" cy="3154680"/>
            </a:xfrm>
          </p:grpSpPr>
          <p:pic>
            <p:nvPicPr>
              <p:cNvPr id="68" name="Picture 67">
                <a:extLst>
                  <a:ext uri="{FF2B5EF4-FFF2-40B4-BE49-F238E27FC236}">
                    <a16:creationId xmlns:a16="http://schemas.microsoft.com/office/drawing/2014/main" xmlns="" id="{A2DE8F9A-C199-44EC-9E6E-6D6E33552587}"/>
                  </a:ext>
                </a:extLst>
              </p:cNvPr>
              <p:cNvPicPr/>
              <p:nvPr/>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b="13831"/>
              <a:stretch/>
            </p:blipFill>
            <p:spPr>
              <a:xfrm>
                <a:off x="4004310" y="1263507"/>
                <a:ext cx="5617083" cy="3154680"/>
              </a:xfrm>
              <a:prstGeom prst="rect">
                <a:avLst/>
              </a:prstGeom>
            </p:spPr>
          </p:pic>
          <p:grpSp>
            <p:nvGrpSpPr>
              <p:cNvPr id="75" name="Group 74">
                <a:extLst>
                  <a:ext uri="{FF2B5EF4-FFF2-40B4-BE49-F238E27FC236}">
                    <a16:creationId xmlns:a16="http://schemas.microsoft.com/office/drawing/2014/main" xmlns="" id="{CEAF660C-313F-4B3B-AECE-90E544DD9F23}"/>
                  </a:ext>
                </a:extLst>
              </p:cNvPr>
              <p:cNvGrpSpPr/>
              <p:nvPr/>
            </p:nvGrpSpPr>
            <p:grpSpPr>
              <a:xfrm>
                <a:off x="9392793" y="1857312"/>
                <a:ext cx="2999232" cy="983535"/>
                <a:chOff x="813816" y="2118844"/>
                <a:chExt cx="2999232" cy="983535"/>
              </a:xfrm>
            </p:grpSpPr>
            <p:sp>
              <p:nvSpPr>
                <p:cNvPr id="69" name="Rectangle 68">
                  <a:extLst>
                    <a:ext uri="{FF2B5EF4-FFF2-40B4-BE49-F238E27FC236}">
                      <a16:creationId xmlns:a16="http://schemas.microsoft.com/office/drawing/2014/main" xmlns="" id="{746B8C63-17F1-46AF-9A20-B4F331BDC1E3}"/>
                    </a:ext>
                  </a:extLst>
                </p:cNvPr>
                <p:cNvSpPr/>
                <p:nvPr/>
              </p:nvSpPr>
              <p:spPr>
                <a:xfrm>
                  <a:off x="813816" y="2203703"/>
                  <a:ext cx="228600" cy="201168"/>
                </a:xfrm>
                <a:prstGeom prst="rect">
                  <a:avLst/>
                </a:prstGeom>
                <a:solidFill>
                  <a:srgbClr val="C4040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70" name="Rectangle 69">
                  <a:extLst>
                    <a:ext uri="{FF2B5EF4-FFF2-40B4-BE49-F238E27FC236}">
                      <a16:creationId xmlns:a16="http://schemas.microsoft.com/office/drawing/2014/main" xmlns="" id="{FAF2A1D5-D597-495A-9DF3-FE2442269609}"/>
                    </a:ext>
                  </a:extLst>
                </p:cNvPr>
                <p:cNvSpPr/>
                <p:nvPr/>
              </p:nvSpPr>
              <p:spPr>
                <a:xfrm>
                  <a:off x="1141389" y="2118844"/>
                  <a:ext cx="2671659"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dirty="0">
                      <a:solidFill>
                        <a:schemeClr val="tx1"/>
                      </a:solidFill>
                      <a:latin typeface="Times New Roman" panose="02020603050405020304" pitchFamily="18" charset="0"/>
                      <a:cs typeface="Times New Roman" panose="02020603050405020304" pitchFamily="18" charset="0"/>
                    </a:rPr>
                    <a:t>Domanda di risorse eccedente la </a:t>
                  </a:r>
                  <a:r>
                    <a:rPr lang="it-IT" sz="1200" dirty="0" err="1">
                      <a:solidFill>
                        <a:schemeClr val="tx1"/>
                      </a:solidFill>
                      <a:latin typeface="Times New Roman" panose="02020603050405020304" pitchFamily="18" charset="0"/>
                      <a:cs typeface="Times New Roman" panose="02020603050405020304" pitchFamily="18" charset="0"/>
                    </a:rPr>
                    <a:t>biocapacità</a:t>
                  </a:r>
                  <a:r>
                    <a:rPr lang="it-IT" sz="1200" dirty="0">
                      <a:solidFill>
                        <a:schemeClr val="tx1"/>
                      </a:solidFill>
                      <a:latin typeface="Times New Roman" panose="02020603050405020304" pitchFamily="18" charset="0"/>
                      <a:cs typeface="Times New Roman" panose="02020603050405020304" pitchFamily="18" charset="0"/>
                    </a:rPr>
                    <a:t> della Terra</a:t>
                  </a:r>
                  <a:endParaRPr lang="en-US" sz="1200" dirty="0">
                    <a:solidFill>
                      <a:schemeClr val="tx1"/>
                    </a:solidFill>
                    <a:latin typeface="Times New Roman" panose="02020603050405020304" pitchFamily="18" charset="0"/>
                    <a:cs typeface="Times New Roman" panose="02020603050405020304" pitchFamily="18" charset="0"/>
                  </a:endParaRPr>
                </a:p>
              </p:txBody>
            </p:sp>
            <p:sp>
              <p:nvSpPr>
                <p:cNvPr id="73" name="Rectangle 72">
                  <a:extLst>
                    <a:ext uri="{FF2B5EF4-FFF2-40B4-BE49-F238E27FC236}">
                      <a16:creationId xmlns:a16="http://schemas.microsoft.com/office/drawing/2014/main" xmlns="" id="{C0D3DBF9-8F9B-49ED-93FF-E3AB199CDB7F}"/>
                    </a:ext>
                  </a:extLst>
                </p:cNvPr>
                <p:cNvSpPr/>
                <p:nvPr/>
              </p:nvSpPr>
              <p:spPr>
                <a:xfrm>
                  <a:off x="813816" y="2816351"/>
                  <a:ext cx="228600" cy="201168"/>
                </a:xfrm>
                <a:prstGeom prst="rect">
                  <a:avLst/>
                </a:prstGeom>
                <a:solidFill>
                  <a:srgbClr val="689D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xmlns="" id="{815A0545-FD14-4EA5-944D-A2AFF130976C}"/>
                    </a:ext>
                  </a:extLst>
                </p:cNvPr>
                <p:cNvSpPr/>
                <p:nvPr/>
              </p:nvSpPr>
              <p:spPr>
                <a:xfrm>
                  <a:off x="1141388" y="2731492"/>
                  <a:ext cx="2671659"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dirty="0">
                      <a:solidFill>
                        <a:schemeClr val="tx1"/>
                      </a:solidFill>
                      <a:latin typeface="Times New Roman" panose="02020603050405020304" pitchFamily="18" charset="0"/>
                      <a:cs typeface="Times New Roman" panose="02020603050405020304" pitchFamily="18" charset="0"/>
                    </a:rPr>
                    <a:t>Domanda di risorse non eccedente        la </a:t>
                  </a:r>
                  <a:r>
                    <a:rPr lang="it-IT" sz="1200" dirty="0" err="1">
                      <a:solidFill>
                        <a:schemeClr val="tx1"/>
                      </a:solidFill>
                      <a:latin typeface="Times New Roman" panose="02020603050405020304" pitchFamily="18" charset="0"/>
                      <a:cs typeface="Times New Roman" panose="02020603050405020304" pitchFamily="18" charset="0"/>
                    </a:rPr>
                    <a:t>biocapacità</a:t>
                  </a:r>
                  <a:r>
                    <a:rPr lang="it-IT" sz="1200" dirty="0">
                      <a:solidFill>
                        <a:schemeClr val="tx1"/>
                      </a:solidFill>
                      <a:latin typeface="Times New Roman" panose="02020603050405020304" pitchFamily="18" charset="0"/>
                      <a:cs typeface="Times New Roman" panose="02020603050405020304" pitchFamily="18" charset="0"/>
                    </a:rPr>
                    <a:t> della Terra</a:t>
                  </a:r>
                  <a:endParaRPr lang="en-US" sz="1200" dirty="0">
                    <a:solidFill>
                      <a:schemeClr val="tx1"/>
                    </a:solidFill>
                    <a:latin typeface="Times New Roman" panose="02020603050405020304" pitchFamily="18" charset="0"/>
                    <a:cs typeface="Times New Roman" panose="02020603050405020304" pitchFamily="18" charset="0"/>
                  </a:endParaRPr>
                </a:p>
              </p:txBody>
            </p:sp>
          </p:grpSp>
          <p:sp>
            <p:nvSpPr>
              <p:cNvPr id="76" name="Rectangle 75">
                <a:extLst>
                  <a:ext uri="{FF2B5EF4-FFF2-40B4-BE49-F238E27FC236}">
                    <a16:creationId xmlns:a16="http://schemas.microsoft.com/office/drawing/2014/main" xmlns="" id="{136B41C7-0CDF-4844-B955-8C665F8A01E0}"/>
                  </a:ext>
                </a:extLst>
              </p:cNvPr>
              <p:cNvSpPr/>
              <p:nvPr/>
            </p:nvSpPr>
            <p:spPr>
              <a:xfrm>
                <a:off x="9153895" y="3837568"/>
                <a:ext cx="3129545"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i="1" dirty="0">
                    <a:solidFill>
                      <a:schemeClr val="tx1"/>
                    </a:solidFill>
                    <a:latin typeface="Times New Roman" panose="02020603050405020304" pitchFamily="18" charset="0"/>
                    <a:cs typeface="Times New Roman" panose="02020603050405020304" pitchFamily="18" charset="0"/>
                  </a:rPr>
                  <a:t>Fonte grafico: Global Footprint Network National Footprint and </a:t>
                </a:r>
                <a:r>
                  <a:rPr lang="it-IT" sz="1000" i="1" dirty="0" err="1">
                    <a:solidFill>
                      <a:schemeClr val="tx1"/>
                    </a:solidFill>
                    <a:latin typeface="Times New Roman" panose="02020603050405020304" pitchFamily="18" charset="0"/>
                    <a:cs typeface="Times New Roman" panose="02020603050405020304" pitchFamily="18" charset="0"/>
                  </a:rPr>
                  <a:t>Biocapacity</a:t>
                </a:r>
                <a:r>
                  <a:rPr lang="it-IT" sz="1000" i="1" dirty="0">
                    <a:solidFill>
                      <a:schemeClr val="tx1"/>
                    </a:solidFill>
                    <a:latin typeface="Times New Roman" panose="02020603050405020304" pitchFamily="18" charset="0"/>
                    <a:cs typeface="Times New Roman" panose="02020603050405020304" pitchFamily="18" charset="0"/>
                  </a:rPr>
                  <a:t> Accounts 2019 Edition</a:t>
                </a:r>
                <a:endParaRPr lang="en-US" sz="1000" i="1" dirty="0">
                  <a:solidFill>
                    <a:schemeClr val="tx1"/>
                  </a:solidFill>
                  <a:latin typeface="Times New Roman" panose="02020603050405020304" pitchFamily="18" charset="0"/>
                  <a:cs typeface="Times New Roman" panose="02020603050405020304" pitchFamily="18" charset="0"/>
                </a:endParaRPr>
              </a:p>
            </p:txBody>
          </p:sp>
        </p:grpSp>
        <p:sp>
          <p:nvSpPr>
            <p:cNvPr id="104" name="Rectangle 103">
              <a:extLst>
                <a:ext uri="{FF2B5EF4-FFF2-40B4-BE49-F238E27FC236}">
                  <a16:creationId xmlns:a16="http://schemas.microsoft.com/office/drawing/2014/main" xmlns="" id="{72430148-4368-4218-AC90-FDBBEE636184}"/>
                </a:ext>
              </a:extLst>
            </p:cNvPr>
            <p:cNvSpPr/>
            <p:nvPr/>
          </p:nvSpPr>
          <p:spPr>
            <a:xfrm>
              <a:off x="139280" y="2685104"/>
              <a:ext cx="8174736" cy="3666744"/>
            </a:xfrm>
            <a:prstGeom prst="rect">
              <a:avLst/>
            </a:prstGeom>
            <a:noFill/>
            <a:ln>
              <a:solidFill>
                <a:srgbClr val="019D4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6" name="Arrow: Right 85">
            <a:extLst>
              <a:ext uri="{FF2B5EF4-FFF2-40B4-BE49-F238E27FC236}">
                <a16:creationId xmlns:a16="http://schemas.microsoft.com/office/drawing/2014/main" xmlns="" id="{A9582252-5581-4829-92AD-966893222C7A}"/>
              </a:ext>
            </a:extLst>
          </p:cNvPr>
          <p:cNvSpPr/>
          <p:nvPr/>
        </p:nvSpPr>
        <p:spPr>
          <a:xfrm>
            <a:off x="4217645" y="1794949"/>
            <a:ext cx="7555344" cy="629570"/>
          </a:xfrm>
          <a:prstGeom prst="rightArrow">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8" name="Group 87">
            <a:extLst>
              <a:ext uri="{FF2B5EF4-FFF2-40B4-BE49-F238E27FC236}">
                <a16:creationId xmlns:a16="http://schemas.microsoft.com/office/drawing/2014/main" xmlns="" id="{DE8C6A7D-E553-4078-9002-93D241D814DB}"/>
              </a:ext>
            </a:extLst>
          </p:cNvPr>
          <p:cNvGrpSpPr/>
          <p:nvPr/>
        </p:nvGrpSpPr>
        <p:grpSpPr>
          <a:xfrm>
            <a:off x="4249544" y="1899877"/>
            <a:ext cx="2178351" cy="419713"/>
            <a:chOff x="6297455" y="3580498"/>
            <a:chExt cx="3010375" cy="914400"/>
          </a:xfrm>
          <a:solidFill>
            <a:schemeClr val="bg2">
              <a:lumMod val="50000"/>
              <a:alpha val="24000"/>
            </a:schemeClr>
          </a:solidFill>
        </p:grpSpPr>
        <p:pic>
          <p:nvPicPr>
            <p:cNvPr id="100" name="Graphic 99" descr="Chevron arrows">
              <a:extLst>
                <a:ext uri="{FF2B5EF4-FFF2-40B4-BE49-F238E27FC236}">
                  <a16:creationId xmlns:a16="http://schemas.microsoft.com/office/drawing/2014/main" xmlns="" id="{8399C461-A4BC-46D0-80A5-FD011231BBF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297455" y="3580498"/>
              <a:ext cx="914400" cy="914400"/>
            </a:xfrm>
            <a:prstGeom prst="rect">
              <a:avLst/>
            </a:prstGeom>
          </p:spPr>
        </p:pic>
        <p:pic>
          <p:nvPicPr>
            <p:cNvPr id="101" name="Graphic 100" descr="Chevron arrows">
              <a:extLst>
                <a:ext uri="{FF2B5EF4-FFF2-40B4-BE49-F238E27FC236}">
                  <a16:creationId xmlns:a16="http://schemas.microsoft.com/office/drawing/2014/main" xmlns="" id="{494F0688-F20E-4164-B278-91DDD47C8B8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996113" y="3580498"/>
              <a:ext cx="914400" cy="914400"/>
            </a:xfrm>
            <a:prstGeom prst="rect">
              <a:avLst/>
            </a:prstGeom>
          </p:spPr>
        </p:pic>
        <p:pic>
          <p:nvPicPr>
            <p:cNvPr id="102" name="Graphic 101" descr="Chevron arrows">
              <a:extLst>
                <a:ext uri="{FF2B5EF4-FFF2-40B4-BE49-F238E27FC236}">
                  <a16:creationId xmlns:a16="http://schemas.microsoft.com/office/drawing/2014/main" xmlns="" id="{0DC9EF0A-533F-42FA-85A1-4338995577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7690485" y="3580498"/>
              <a:ext cx="914400" cy="914400"/>
            </a:xfrm>
            <a:prstGeom prst="rect">
              <a:avLst/>
            </a:prstGeom>
          </p:spPr>
        </p:pic>
        <p:pic>
          <p:nvPicPr>
            <p:cNvPr id="103" name="Graphic 102" descr="Chevron arrows">
              <a:extLst>
                <a:ext uri="{FF2B5EF4-FFF2-40B4-BE49-F238E27FC236}">
                  <a16:creationId xmlns:a16="http://schemas.microsoft.com/office/drawing/2014/main" xmlns="" id="{CA69432F-1A5A-483C-83BB-0AC18BF1CB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393430" y="3580498"/>
              <a:ext cx="914400" cy="914400"/>
            </a:xfrm>
            <a:prstGeom prst="rect">
              <a:avLst/>
            </a:prstGeom>
          </p:spPr>
        </p:pic>
      </p:grpSp>
      <p:grpSp>
        <p:nvGrpSpPr>
          <p:cNvPr id="89" name="Group 88">
            <a:extLst>
              <a:ext uri="{FF2B5EF4-FFF2-40B4-BE49-F238E27FC236}">
                <a16:creationId xmlns:a16="http://schemas.microsoft.com/office/drawing/2014/main" xmlns="" id="{15323F6A-5059-434F-BD76-BB75F83A26A2}"/>
              </a:ext>
            </a:extLst>
          </p:cNvPr>
          <p:cNvGrpSpPr/>
          <p:nvPr/>
        </p:nvGrpSpPr>
        <p:grpSpPr>
          <a:xfrm>
            <a:off x="6271731" y="1899877"/>
            <a:ext cx="2178351" cy="419713"/>
            <a:chOff x="6297455" y="3580498"/>
            <a:chExt cx="3010375" cy="914400"/>
          </a:xfrm>
          <a:solidFill>
            <a:schemeClr val="bg2">
              <a:lumMod val="50000"/>
              <a:alpha val="24000"/>
            </a:schemeClr>
          </a:solidFill>
        </p:grpSpPr>
        <p:pic>
          <p:nvPicPr>
            <p:cNvPr id="96" name="Graphic 95" descr="Chevron arrows">
              <a:extLst>
                <a:ext uri="{FF2B5EF4-FFF2-40B4-BE49-F238E27FC236}">
                  <a16:creationId xmlns:a16="http://schemas.microsoft.com/office/drawing/2014/main" xmlns="" id="{E161931C-4FB2-4996-A465-50E3CC44AA4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297455" y="3580498"/>
              <a:ext cx="914400" cy="914400"/>
            </a:xfrm>
            <a:prstGeom prst="rect">
              <a:avLst/>
            </a:prstGeom>
          </p:spPr>
        </p:pic>
        <p:pic>
          <p:nvPicPr>
            <p:cNvPr id="97" name="Graphic 96" descr="Chevron arrows">
              <a:extLst>
                <a:ext uri="{FF2B5EF4-FFF2-40B4-BE49-F238E27FC236}">
                  <a16:creationId xmlns:a16="http://schemas.microsoft.com/office/drawing/2014/main" xmlns="" id="{973D1A86-9D38-4A44-9602-1C6B732111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996113" y="3580498"/>
              <a:ext cx="914400" cy="914400"/>
            </a:xfrm>
            <a:prstGeom prst="rect">
              <a:avLst/>
            </a:prstGeom>
          </p:spPr>
        </p:pic>
        <p:pic>
          <p:nvPicPr>
            <p:cNvPr id="98" name="Graphic 97" descr="Chevron arrows">
              <a:extLst>
                <a:ext uri="{FF2B5EF4-FFF2-40B4-BE49-F238E27FC236}">
                  <a16:creationId xmlns:a16="http://schemas.microsoft.com/office/drawing/2014/main" xmlns="" id="{1A44BCDA-75BC-4F7B-A10D-3B9B89509C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7690485" y="3580498"/>
              <a:ext cx="914400" cy="914400"/>
            </a:xfrm>
            <a:prstGeom prst="rect">
              <a:avLst/>
            </a:prstGeom>
          </p:spPr>
        </p:pic>
        <p:pic>
          <p:nvPicPr>
            <p:cNvPr id="99" name="Graphic 98" descr="Chevron arrows">
              <a:extLst>
                <a:ext uri="{FF2B5EF4-FFF2-40B4-BE49-F238E27FC236}">
                  <a16:creationId xmlns:a16="http://schemas.microsoft.com/office/drawing/2014/main" xmlns="" id="{B4EC77B3-8E98-4A3D-A2D3-F63AF8691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393430" y="3580498"/>
              <a:ext cx="914400" cy="914400"/>
            </a:xfrm>
            <a:prstGeom prst="rect">
              <a:avLst/>
            </a:prstGeom>
          </p:spPr>
        </p:pic>
      </p:grpSp>
      <p:pic>
        <p:nvPicPr>
          <p:cNvPr id="90" name="Graphic 89" descr="Chevron arrows">
            <a:extLst>
              <a:ext uri="{FF2B5EF4-FFF2-40B4-BE49-F238E27FC236}">
                <a16:creationId xmlns:a16="http://schemas.microsoft.com/office/drawing/2014/main" xmlns="" id="{1979F405-7AC2-4C79-AD2C-DDF26C847C6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302291" y="1899877"/>
            <a:ext cx="661673" cy="419713"/>
          </a:xfrm>
          <a:prstGeom prst="rect">
            <a:avLst/>
          </a:prstGeom>
        </p:spPr>
      </p:pic>
      <p:pic>
        <p:nvPicPr>
          <p:cNvPr id="91" name="Graphic 90" descr="Chevron arrows">
            <a:extLst>
              <a:ext uri="{FF2B5EF4-FFF2-40B4-BE49-F238E27FC236}">
                <a16:creationId xmlns:a16="http://schemas.microsoft.com/office/drawing/2014/main" xmlns="" id="{664213A7-6E4B-4A7E-ABC0-FFBD5597ABE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807851" y="1899877"/>
            <a:ext cx="661673" cy="419713"/>
          </a:xfrm>
          <a:prstGeom prst="rect">
            <a:avLst/>
          </a:prstGeom>
        </p:spPr>
      </p:pic>
      <p:pic>
        <p:nvPicPr>
          <p:cNvPr id="92" name="Graphic 91" descr="Chevron arrows">
            <a:extLst>
              <a:ext uri="{FF2B5EF4-FFF2-40B4-BE49-F238E27FC236}">
                <a16:creationId xmlns:a16="http://schemas.microsoft.com/office/drawing/2014/main" xmlns="" id="{18A028D4-8435-4D74-A541-6EE8D92505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9310308" y="1899877"/>
            <a:ext cx="661673" cy="419713"/>
          </a:xfrm>
          <a:prstGeom prst="rect">
            <a:avLst/>
          </a:prstGeom>
        </p:spPr>
      </p:pic>
      <p:pic>
        <p:nvPicPr>
          <p:cNvPr id="93" name="Graphic 92" descr="Chevron arrows">
            <a:extLst>
              <a:ext uri="{FF2B5EF4-FFF2-40B4-BE49-F238E27FC236}">
                <a16:creationId xmlns:a16="http://schemas.microsoft.com/office/drawing/2014/main" xmlns="" id="{A382B17C-1EC7-4382-BE26-DD677E9BA15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9818969" y="1899877"/>
            <a:ext cx="661673" cy="419713"/>
          </a:xfrm>
          <a:prstGeom prst="rect">
            <a:avLst/>
          </a:prstGeom>
        </p:spPr>
      </p:pic>
      <p:pic>
        <p:nvPicPr>
          <p:cNvPr id="94" name="Graphic 93" descr="Chevron arrows">
            <a:extLst>
              <a:ext uri="{FF2B5EF4-FFF2-40B4-BE49-F238E27FC236}">
                <a16:creationId xmlns:a16="http://schemas.microsoft.com/office/drawing/2014/main" xmlns="" id="{473908B5-BC1B-41C7-B0FF-7BB5F7E9FF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0318325" y="1899877"/>
            <a:ext cx="661673" cy="419713"/>
          </a:xfrm>
          <a:prstGeom prst="rect">
            <a:avLst/>
          </a:prstGeom>
        </p:spPr>
      </p:pic>
      <p:pic>
        <p:nvPicPr>
          <p:cNvPr id="95" name="Graphic 94" descr="Chevron arrows">
            <a:extLst>
              <a:ext uri="{FF2B5EF4-FFF2-40B4-BE49-F238E27FC236}">
                <a16:creationId xmlns:a16="http://schemas.microsoft.com/office/drawing/2014/main" xmlns="" id="{16487916-AFB5-445E-8756-11EC154DA5B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0826986" y="1899877"/>
            <a:ext cx="661673" cy="419713"/>
          </a:xfrm>
          <a:prstGeom prst="rect">
            <a:avLst/>
          </a:prstGeom>
        </p:spPr>
      </p:pic>
      <p:sp>
        <p:nvSpPr>
          <p:cNvPr id="83" name="Arrow: Chevron 82">
            <a:extLst>
              <a:ext uri="{FF2B5EF4-FFF2-40B4-BE49-F238E27FC236}">
                <a16:creationId xmlns:a16="http://schemas.microsoft.com/office/drawing/2014/main" xmlns="" id="{B91DDAA8-C6D7-4B28-A500-3A4863986349}"/>
              </a:ext>
            </a:extLst>
          </p:cNvPr>
          <p:cNvSpPr/>
          <p:nvPr/>
        </p:nvSpPr>
        <p:spPr>
          <a:xfrm>
            <a:off x="7095787" y="1917584"/>
            <a:ext cx="1678995" cy="384300"/>
          </a:xfrm>
          <a:prstGeom prst="chevron">
            <a:avLst/>
          </a:prstGeom>
          <a:solidFill>
            <a:schemeClr val="bg1"/>
          </a:solidFill>
          <a:ln w="28575">
            <a:solidFill>
              <a:srgbClr val="46C17B"/>
            </a:solidFill>
          </a:ln>
          <a:effectLst>
            <a:glow rad="50800">
              <a:srgbClr val="A8E6BB"/>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i="1" dirty="0">
                <a:solidFill>
                  <a:schemeClr val="tx1"/>
                </a:solidFill>
              </a:rPr>
              <a:t>MAKE</a:t>
            </a:r>
            <a:endParaRPr lang="en-US" sz="2400" b="1" i="1" dirty="0">
              <a:solidFill>
                <a:schemeClr val="tx1"/>
              </a:solidFill>
            </a:endParaRPr>
          </a:p>
        </p:txBody>
      </p:sp>
      <p:sp>
        <p:nvSpPr>
          <p:cNvPr id="84" name="Arrow: Chevron 83">
            <a:extLst>
              <a:ext uri="{FF2B5EF4-FFF2-40B4-BE49-F238E27FC236}">
                <a16:creationId xmlns:a16="http://schemas.microsoft.com/office/drawing/2014/main" xmlns="" id="{76702C8D-2F4E-4B44-B094-AFE13D5371E0}"/>
              </a:ext>
            </a:extLst>
          </p:cNvPr>
          <p:cNvSpPr/>
          <p:nvPr/>
        </p:nvSpPr>
        <p:spPr>
          <a:xfrm>
            <a:off x="9419914" y="1917584"/>
            <a:ext cx="1678995" cy="384300"/>
          </a:xfrm>
          <a:prstGeom prst="chevron">
            <a:avLst/>
          </a:prstGeom>
          <a:solidFill>
            <a:schemeClr val="bg1"/>
          </a:solidFill>
          <a:ln w="28575">
            <a:solidFill>
              <a:srgbClr val="46C17B"/>
            </a:solidFill>
          </a:ln>
          <a:effectLst>
            <a:glow rad="50800">
              <a:srgbClr val="A8E6BB"/>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i="1" dirty="0">
                <a:solidFill>
                  <a:schemeClr val="tx1"/>
                </a:solidFill>
              </a:rPr>
              <a:t>DISPOSE</a:t>
            </a:r>
            <a:endParaRPr lang="en-US" sz="2400" b="1" i="1" dirty="0">
              <a:solidFill>
                <a:schemeClr val="tx1"/>
              </a:solidFill>
            </a:endParaRPr>
          </a:p>
        </p:txBody>
      </p:sp>
      <p:sp>
        <p:nvSpPr>
          <p:cNvPr id="85" name="Arrow: Chevron 84">
            <a:extLst>
              <a:ext uri="{FF2B5EF4-FFF2-40B4-BE49-F238E27FC236}">
                <a16:creationId xmlns:a16="http://schemas.microsoft.com/office/drawing/2014/main" xmlns="" id="{BE7F4AAA-4B1F-4843-8950-2E7F176AA3E3}"/>
              </a:ext>
            </a:extLst>
          </p:cNvPr>
          <p:cNvSpPr/>
          <p:nvPr/>
        </p:nvSpPr>
        <p:spPr>
          <a:xfrm>
            <a:off x="4771660" y="1917584"/>
            <a:ext cx="1678995" cy="384300"/>
          </a:xfrm>
          <a:prstGeom prst="chevron">
            <a:avLst/>
          </a:prstGeom>
          <a:solidFill>
            <a:schemeClr val="bg1"/>
          </a:solidFill>
          <a:ln w="28575">
            <a:solidFill>
              <a:srgbClr val="46C17B"/>
            </a:solidFill>
          </a:ln>
          <a:effectLst>
            <a:glow rad="50800">
              <a:srgbClr val="A8E6BB"/>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i="1" dirty="0">
                <a:solidFill>
                  <a:schemeClr val="tx1"/>
                </a:solidFill>
              </a:rPr>
              <a:t>TAKE</a:t>
            </a:r>
            <a:endParaRPr lang="en-US" sz="2400" b="1" i="1" dirty="0">
              <a:solidFill>
                <a:schemeClr val="tx1"/>
              </a:solidFill>
            </a:endParaRPr>
          </a:p>
        </p:txBody>
      </p:sp>
      <p:sp>
        <p:nvSpPr>
          <p:cNvPr id="112" name="Rectangle 111">
            <a:extLst>
              <a:ext uri="{FF2B5EF4-FFF2-40B4-BE49-F238E27FC236}">
                <a16:creationId xmlns:a16="http://schemas.microsoft.com/office/drawing/2014/main" xmlns="" id="{96609A0F-810C-41DF-9C04-3D672CA719B4}"/>
              </a:ext>
            </a:extLst>
          </p:cNvPr>
          <p:cNvSpPr/>
          <p:nvPr/>
        </p:nvSpPr>
        <p:spPr>
          <a:xfrm>
            <a:off x="381917" y="1121874"/>
            <a:ext cx="11110214" cy="887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Times New Roman" panose="02020603050405020304" pitchFamily="18" charset="0"/>
                <a:cs typeface="Times New Roman" panose="02020603050405020304" pitchFamily="18" charset="0"/>
              </a:rPr>
              <a:t>L’Economia Lineare prevede un approccio alla produzione ed al consumo in base al quale le risorse, materiali ed energetiche, «viaggiano» su flussi aperti, senza prevedere apposite azioni di riutilizzo, ripristino o riciclo. Da ciò non può che derivarne un progressivo depauperamento del pianeta</a:t>
            </a:r>
            <a:endParaRPr lang="en-US" sz="1600" dirty="0">
              <a:solidFill>
                <a:schemeClr val="tx1"/>
              </a:solidFill>
              <a:latin typeface="Times New Roman" panose="02020603050405020304" pitchFamily="18" charset="0"/>
              <a:cs typeface="Times New Roman" panose="02020603050405020304" pitchFamily="18" charset="0"/>
            </a:endParaRPr>
          </a:p>
        </p:txBody>
      </p:sp>
      <p:grpSp>
        <p:nvGrpSpPr>
          <p:cNvPr id="127" name="Group 126">
            <a:extLst>
              <a:ext uri="{FF2B5EF4-FFF2-40B4-BE49-F238E27FC236}">
                <a16:creationId xmlns:a16="http://schemas.microsoft.com/office/drawing/2014/main" xmlns="" id="{090B1E4C-273C-4F10-943C-D64D999E44CC}"/>
              </a:ext>
            </a:extLst>
          </p:cNvPr>
          <p:cNvGrpSpPr/>
          <p:nvPr/>
        </p:nvGrpSpPr>
        <p:grpSpPr>
          <a:xfrm>
            <a:off x="8878117" y="3201482"/>
            <a:ext cx="3219579" cy="2523505"/>
            <a:chOff x="8878117" y="3201482"/>
            <a:chExt cx="3219579" cy="2523505"/>
          </a:xfrm>
        </p:grpSpPr>
        <p:sp>
          <p:nvSpPr>
            <p:cNvPr id="106" name="Rectangle 105">
              <a:extLst>
                <a:ext uri="{FF2B5EF4-FFF2-40B4-BE49-F238E27FC236}">
                  <a16:creationId xmlns:a16="http://schemas.microsoft.com/office/drawing/2014/main" xmlns="" id="{C4AE9F74-DC03-4855-AC2F-09B0FAB569B3}"/>
                </a:ext>
              </a:extLst>
            </p:cNvPr>
            <p:cNvSpPr/>
            <p:nvPr/>
          </p:nvSpPr>
          <p:spPr>
            <a:xfrm>
              <a:off x="8878117" y="3426151"/>
              <a:ext cx="3139808" cy="2298836"/>
            </a:xfrm>
            <a:prstGeom prst="rect">
              <a:avLst/>
            </a:prstGeom>
            <a:noFill/>
            <a:ln>
              <a:solidFill>
                <a:schemeClr val="bg1">
                  <a:lumMod val="7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p:txBody>
        </p:sp>
        <mc:AlternateContent xmlns:mc="http://schemas.openxmlformats.org/markup-compatibility/2006" xmlns:a14="http://schemas.microsoft.com/office/drawing/2010/main">
          <mc:Choice Requires="a14">
            <p:sp>
              <p:nvSpPr>
                <p:cNvPr id="107" name="Rectangle 106">
                  <a:extLst>
                    <a:ext uri="{FF2B5EF4-FFF2-40B4-BE49-F238E27FC236}">
                      <a16:creationId xmlns:a16="http://schemas.microsoft.com/office/drawing/2014/main" xmlns="" id="{F93B5847-B00D-4443-BAF8-A4E98AC3F9E6}"/>
                    </a:ext>
                  </a:extLst>
                </p:cNvPr>
                <p:cNvSpPr/>
                <p:nvPr/>
              </p:nvSpPr>
              <p:spPr>
                <a:xfrm>
                  <a:off x="8878117" y="3588470"/>
                  <a:ext cx="3139808" cy="853473"/>
                </a:xfrm>
                <a:prstGeom prst="rect">
                  <a:avLst/>
                </a:prstGeom>
                <a:noFill/>
                <a:ln>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i="1" dirty="0">
                      <a:solidFill>
                        <a:schemeClr val="tx1"/>
                      </a:solidFill>
                    </a:rPr>
                    <a:t>EOD = </a:t>
                  </a:r>
                  <a14:m>
                    <m:oMath xmlns:m="http://schemas.openxmlformats.org/officeDocument/2006/math">
                      <m:f>
                        <m:fPr>
                          <m:ctrlPr>
                            <a:rPr lang="en-US" sz="2400" b="1" i="1">
                              <a:solidFill>
                                <a:schemeClr val="tx1"/>
                              </a:solidFill>
                              <a:latin typeface="Cambria Math" charset="0"/>
                            </a:rPr>
                          </m:ctrlPr>
                        </m:fPr>
                        <m:num>
                          <m:r>
                            <a:rPr lang="it-IT" sz="2400" b="1" i="1">
                              <a:solidFill>
                                <a:schemeClr val="tx1"/>
                              </a:solidFill>
                              <a:latin typeface="Cambria Math" panose="02040503050406030204" pitchFamily="18" charset="0"/>
                            </a:rPr>
                            <m:t>𝑩𝑰𝑶</m:t>
                          </m:r>
                        </m:num>
                        <m:den>
                          <m:r>
                            <a:rPr lang="it-IT" sz="2400" b="1" i="1">
                              <a:solidFill>
                                <a:schemeClr val="tx1"/>
                              </a:solidFill>
                              <a:latin typeface="Cambria Math" panose="02040503050406030204" pitchFamily="18" charset="0"/>
                            </a:rPr>
                            <m:t>𝑯𝑬𝑭</m:t>
                          </m:r>
                        </m:den>
                      </m:f>
                    </m:oMath>
                  </a14:m>
                  <a:r>
                    <a:rPr lang="it-IT" b="1" i="1" dirty="0">
                      <a:solidFill>
                        <a:schemeClr val="tx1"/>
                      </a:solidFill>
                    </a:rPr>
                    <a:t> x 365</a:t>
                  </a:r>
                  <a:endParaRPr lang="en-US" b="1" dirty="0">
                    <a:solidFill>
                      <a:schemeClr val="tx1"/>
                    </a:solidFill>
                  </a:endParaRPr>
                </a:p>
              </p:txBody>
            </p:sp>
          </mc:Choice>
          <mc:Fallback xmlns="">
            <p:sp>
              <p:nvSpPr>
                <p:cNvPr id="107" name="Rectangle 106">
                  <a:extLst>
                    <a:ext uri="{FF2B5EF4-FFF2-40B4-BE49-F238E27FC236}">
                      <a16:creationId xmlns:a16="http://schemas.microsoft.com/office/drawing/2014/main" id="{F93B5847-B00D-4443-BAF8-A4E98AC3F9E6}"/>
                    </a:ext>
                  </a:extLst>
                </p:cNvPr>
                <p:cNvSpPr>
                  <a:spLocks noRot="1" noChangeAspect="1" noMove="1" noResize="1" noEditPoints="1" noAdjustHandles="1" noChangeArrowheads="1" noChangeShapeType="1" noTextEdit="1"/>
                </p:cNvSpPr>
                <p:nvPr/>
              </p:nvSpPr>
              <p:spPr>
                <a:xfrm>
                  <a:off x="8878117" y="3588470"/>
                  <a:ext cx="3139808" cy="853473"/>
                </a:xfrm>
                <a:prstGeom prst="rect">
                  <a:avLst/>
                </a:prstGeom>
                <a:blipFill>
                  <a:blip r:embed="rId6"/>
                  <a:stretch>
                    <a:fillRect/>
                  </a:stretch>
                </a:blipFill>
                <a:ln>
                  <a:noFill/>
                  <a:prstDash val="dash"/>
                </a:ln>
                <a:effectLst/>
              </p:spPr>
              <p:txBody>
                <a:bodyPr/>
                <a:lstStyle/>
                <a:p>
                  <a:r>
                    <a:rPr lang="en-US">
                      <a:noFill/>
                    </a:rPr>
                    <a:t> </a:t>
                  </a:r>
                </a:p>
              </p:txBody>
            </p:sp>
          </mc:Fallback>
        </mc:AlternateContent>
        <p:grpSp>
          <p:nvGrpSpPr>
            <p:cNvPr id="122" name="Group 121">
              <a:extLst>
                <a:ext uri="{FF2B5EF4-FFF2-40B4-BE49-F238E27FC236}">
                  <a16:creationId xmlns:a16="http://schemas.microsoft.com/office/drawing/2014/main" xmlns="" id="{B805FF7F-8910-4F93-AA3A-2D1AFF6B5840}"/>
                </a:ext>
              </a:extLst>
            </p:cNvPr>
            <p:cNvGrpSpPr/>
            <p:nvPr/>
          </p:nvGrpSpPr>
          <p:grpSpPr>
            <a:xfrm>
              <a:off x="9064672" y="4559606"/>
              <a:ext cx="2966209" cy="395747"/>
              <a:chOff x="9086878" y="4146453"/>
              <a:chExt cx="2966209" cy="395747"/>
            </a:xfrm>
          </p:grpSpPr>
          <p:sp>
            <p:nvSpPr>
              <p:cNvPr id="115" name="Rectangle 114">
                <a:extLst>
                  <a:ext uri="{FF2B5EF4-FFF2-40B4-BE49-F238E27FC236}">
                    <a16:creationId xmlns:a16="http://schemas.microsoft.com/office/drawing/2014/main" xmlns="" id="{9FCD0D8B-7DEF-49B8-99A8-255AEFC0B8CB}"/>
                  </a:ext>
                </a:extLst>
              </p:cNvPr>
              <p:cNvSpPr/>
              <p:nvPr/>
            </p:nvSpPr>
            <p:spPr>
              <a:xfrm>
                <a:off x="9381427" y="4146453"/>
                <a:ext cx="2671660"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BIO </a:t>
                </a: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1400" dirty="0" err="1">
                    <a:solidFill>
                      <a:schemeClr val="tx1"/>
                    </a:solidFill>
                    <a:latin typeface="Times New Roman" panose="02020603050405020304" pitchFamily="18" charset="0"/>
                    <a:cs typeface="Times New Roman" panose="02020603050405020304" pitchFamily="18" charset="0"/>
                    <a:sym typeface="Wingdings" panose="05000000000000000000" pitchFamily="2" charset="2"/>
                  </a:rPr>
                  <a:t>Biocapacity</a:t>
                </a: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119" name="Oval 118">
                <a:extLst>
                  <a:ext uri="{FF2B5EF4-FFF2-40B4-BE49-F238E27FC236}">
                    <a16:creationId xmlns:a16="http://schemas.microsoft.com/office/drawing/2014/main" xmlns="" id="{EDB2A250-1393-47DC-BF9D-79656184F7AC}"/>
                  </a:ext>
                </a:extLst>
              </p:cNvPr>
              <p:cNvSpPr/>
              <p:nvPr/>
            </p:nvSpPr>
            <p:spPr>
              <a:xfrm>
                <a:off x="9086878" y="4252982"/>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3" name="Group 122">
              <a:extLst>
                <a:ext uri="{FF2B5EF4-FFF2-40B4-BE49-F238E27FC236}">
                  <a16:creationId xmlns:a16="http://schemas.microsoft.com/office/drawing/2014/main" xmlns="" id="{8E414760-F838-4C4D-9686-85E660BD48B3}"/>
                </a:ext>
              </a:extLst>
            </p:cNvPr>
            <p:cNvGrpSpPr/>
            <p:nvPr/>
          </p:nvGrpSpPr>
          <p:grpSpPr>
            <a:xfrm>
              <a:off x="9064672" y="5057966"/>
              <a:ext cx="2966209" cy="395747"/>
              <a:chOff x="9086878" y="4644813"/>
              <a:chExt cx="2966209" cy="395747"/>
            </a:xfrm>
          </p:grpSpPr>
          <p:sp>
            <p:nvSpPr>
              <p:cNvPr id="116" name="Rectangle 115">
                <a:extLst>
                  <a:ext uri="{FF2B5EF4-FFF2-40B4-BE49-F238E27FC236}">
                    <a16:creationId xmlns:a16="http://schemas.microsoft.com/office/drawing/2014/main" xmlns="" id="{D43DC67C-A37F-49CB-8797-D1D1CDFCA609}"/>
                  </a:ext>
                </a:extLst>
              </p:cNvPr>
              <p:cNvSpPr/>
              <p:nvPr/>
            </p:nvSpPr>
            <p:spPr>
              <a:xfrm>
                <a:off x="9381427" y="4644813"/>
                <a:ext cx="2671660"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HEF </a:t>
                </a: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«Human Earth Footprint»</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121" name="Oval 120">
                <a:extLst>
                  <a:ext uri="{FF2B5EF4-FFF2-40B4-BE49-F238E27FC236}">
                    <a16:creationId xmlns:a16="http://schemas.microsoft.com/office/drawing/2014/main" xmlns="" id="{1DFA74F2-CC01-404F-83F5-ADEF702D8A2D}"/>
                  </a:ext>
                </a:extLst>
              </p:cNvPr>
              <p:cNvSpPr/>
              <p:nvPr/>
            </p:nvSpPr>
            <p:spPr>
              <a:xfrm>
                <a:off x="9086878" y="4751342"/>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1" name="Group 110">
              <a:extLst>
                <a:ext uri="{FF2B5EF4-FFF2-40B4-BE49-F238E27FC236}">
                  <a16:creationId xmlns:a16="http://schemas.microsoft.com/office/drawing/2014/main" xmlns="" id="{CD7B77DB-B329-4971-BE69-06C986600946}"/>
                </a:ext>
              </a:extLst>
            </p:cNvPr>
            <p:cNvGrpSpPr/>
            <p:nvPr/>
          </p:nvGrpSpPr>
          <p:grpSpPr>
            <a:xfrm rot="21396180" flipH="1">
              <a:off x="11448281" y="3201482"/>
              <a:ext cx="649415" cy="632720"/>
              <a:chOff x="9271895" y="2318729"/>
              <a:chExt cx="670560" cy="632720"/>
            </a:xfrm>
          </p:grpSpPr>
          <p:sp>
            <p:nvSpPr>
              <p:cNvPr id="110" name="Rectangle 109">
                <a:extLst>
                  <a:ext uri="{FF2B5EF4-FFF2-40B4-BE49-F238E27FC236}">
                    <a16:creationId xmlns:a16="http://schemas.microsoft.com/office/drawing/2014/main" xmlns="" id="{729A20CB-DA53-4BB6-8846-D1CFB0365CE7}"/>
                  </a:ext>
                </a:extLst>
              </p:cNvPr>
              <p:cNvSpPr/>
              <p:nvPr/>
            </p:nvSpPr>
            <p:spPr>
              <a:xfrm>
                <a:off x="9271895" y="2318729"/>
                <a:ext cx="670560" cy="632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9" name="Graphic 108" descr="Magnifying glass">
                <a:extLst>
                  <a:ext uri="{FF2B5EF4-FFF2-40B4-BE49-F238E27FC236}">
                    <a16:creationId xmlns:a16="http://schemas.microsoft.com/office/drawing/2014/main" xmlns="" id="{29C905A4-2B71-41A1-93D3-9D3C1115CAA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flipH="1">
                <a:off x="9271895" y="2318729"/>
                <a:ext cx="670560" cy="632720"/>
              </a:xfrm>
              <a:prstGeom prst="rect">
                <a:avLst/>
              </a:prstGeom>
            </p:spPr>
          </p:pic>
        </p:grpSp>
      </p:grpSp>
    </p:spTree>
    <p:extLst>
      <p:ext uri="{BB962C8B-B14F-4D97-AF65-F5344CB8AC3E}">
        <p14:creationId xmlns:p14="http://schemas.microsoft.com/office/powerpoint/2010/main" val="3950286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Gli effetti dell’asimmetria informativa</a:t>
            </a:r>
            <a:endParaRPr lang="en-US" dirty="0"/>
          </a:p>
        </p:txBody>
      </p:sp>
      <p:sp>
        <p:nvSpPr>
          <p:cNvPr id="6" name="Rectangle 5">
            <a:extLst>
              <a:ext uri="{FF2B5EF4-FFF2-40B4-BE49-F238E27FC236}">
                <a16:creationId xmlns:a16="http://schemas.microsoft.com/office/drawing/2014/main" xmlns="" id="{AC047E83-6D0A-4C98-988B-05A7096E2674}"/>
              </a:ext>
            </a:extLst>
          </p:cNvPr>
          <p:cNvSpPr/>
          <p:nvPr/>
        </p:nvSpPr>
        <p:spPr>
          <a:xfrm>
            <a:off x="530525" y="1738420"/>
            <a:ext cx="10878461" cy="960120"/>
          </a:xfrm>
          <a:prstGeom prst="rect">
            <a:avLst/>
          </a:prstGeom>
          <a:solidFill>
            <a:srgbClr val="F6F6F6"/>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ctr"/>
          <a:lstStyle/>
          <a:p>
            <a:r>
              <a:rPr lang="it-IT" sz="1600" dirty="0">
                <a:solidFill>
                  <a:schemeClr val="tx1"/>
                </a:solidFill>
                <a:latin typeface="Times New Roman" panose="02020603050405020304" pitchFamily="18" charset="0"/>
                <a:cs typeface="Times New Roman" panose="02020603050405020304" pitchFamily="18" charset="0"/>
              </a:rPr>
              <a:t>L’asimmetria informativa, spesso presente tra produttori e consumatori, può assumere il ruolo di </a:t>
            </a:r>
            <a:r>
              <a:rPr lang="it-IT" sz="1600" b="1" dirty="0">
                <a:solidFill>
                  <a:schemeClr val="tx1"/>
                </a:solidFill>
                <a:latin typeface="Times New Roman" panose="02020603050405020304" pitchFamily="18" charset="0"/>
                <a:cs typeface="Times New Roman" panose="02020603050405020304" pitchFamily="18" charset="0"/>
              </a:rPr>
              <a:t>fattore moltiplicatore</a:t>
            </a:r>
            <a:r>
              <a:rPr lang="it-IT" sz="1600" dirty="0">
                <a:solidFill>
                  <a:schemeClr val="tx1"/>
                </a:solidFill>
                <a:latin typeface="Times New Roman" panose="02020603050405020304" pitchFamily="18" charset="0"/>
                <a:cs typeface="Times New Roman" panose="02020603050405020304" pitchFamily="18" charset="0"/>
              </a:rPr>
              <a:t> delle inefficienze ambientali dell’Economia Lineare, a causa di un ingiustificato incremento dei consumi anche laddove non necessari. Essa </a:t>
            </a:r>
            <a:r>
              <a:rPr lang="it-IT" sz="1600" dirty="0" smtClean="0">
                <a:solidFill>
                  <a:schemeClr val="tx1"/>
                </a:solidFill>
                <a:latin typeface="Times New Roman" panose="02020603050405020304" pitchFamily="18" charset="0"/>
                <a:cs typeface="Times New Roman" panose="02020603050405020304" pitchFamily="18" charset="0"/>
              </a:rPr>
              <a:t>è spesso sfruttata</a:t>
            </a:r>
            <a:r>
              <a:rPr lang="it-IT" sz="1600" dirty="0" smtClean="0">
                <a:solidFill>
                  <a:schemeClr val="tx1"/>
                </a:solidFill>
                <a:latin typeface="Times New Roman" panose="02020603050405020304" pitchFamily="18" charset="0"/>
                <a:cs typeface="Times New Roman" panose="02020603050405020304" pitchFamily="18" charset="0"/>
              </a:rPr>
              <a:t> dai produttori ai danni dei consumatori e ciò accade in </a:t>
            </a:r>
            <a:r>
              <a:rPr lang="it-IT" sz="1600" dirty="0">
                <a:solidFill>
                  <a:schemeClr val="tx1"/>
                </a:solidFill>
                <a:latin typeface="Times New Roman" panose="02020603050405020304" pitchFamily="18" charset="0"/>
                <a:cs typeface="Times New Roman" panose="02020603050405020304" pitchFamily="18" charset="0"/>
              </a:rPr>
              <a:t>due tipologie di mercato:</a:t>
            </a:r>
            <a:endParaRPr lang="en-US" sz="1600" b="1" dirty="0">
              <a:solidFill>
                <a:schemeClr val="tx1"/>
              </a:solidFill>
              <a:latin typeface="Times New Roman" panose="02020603050405020304" pitchFamily="18" charset="0"/>
              <a:cs typeface="Times New Roman" panose="02020603050405020304" pitchFamily="18" charset="0"/>
            </a:endParaRPr>
          </a:p>
        </p:txBody>
      </p:sp>
      <p:sp>
        <p:nvSpPr>
          <p:cNvPr id="62" name="Rectangle 61">
            <a:extLst>
              <a:ext uri="{FF2B5EF4-FFF2-40B4-BE49-F238E27FC236}">
                <a16:creationId xmlns:a16="http://schemas.microsoft.com/office/drawing/2014/main" xmlns="" id="{75377EAD-B737-422F-A1D7-AB13FC820030}"/>
              </a:ext>
            </a:extLst>
          </p:cNvPr>
          <p:cNvSpPr/>
          <p:nvPr/>
        </p:nvSpPr>
        <p:spPr>
          <a:xfrm>
            <a:off x="416528" y="3696016"/>
            <a:ext cx="5066015" cy="429707"/>
          </a:xfrm>
          <a:prstGeom prst="rect">
            <a:avLst/>
          </a:prstGeom>
          <a:solidFill>
            <a:srgbClr val="00997A"/>
          </a:solidFill>
          <a:ln w="19050">
            <a:solidFill>
              <a:srgbClr val="00997A"/>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algn="ctr"/>
            <a:r>
              <a:rPr lang="it-IT" sz="1600" b="1" dirty="0">
                <a:solidFill>
                  <a:schemeClr val="bg1"/>
                </a:solidFill>
                <a:latin typeface="Times New Roman" panose="02020603050405020304" pitchFamily="18" charset="0"/>
                <a:cs typeface="Times New Roman" panose="02020603050405020304" pitchFamily="18" charset="0"/>
              </a:rPr>
              <a:t>NEL MERCATO DEI BENI DUREVOLI</a:t>
            </a:r>
            <a:endParaRPr lang="en-US" sz="1600" b="1" dirty="0">
              <a:solidFill>
                <a:schemeClr val="bg1"/>
              </a:solidFill>
              <a:latin typeface="Times New Roman" panose="02020603050405020304" pitchFamily="18" charset="0"/>
              <a:cs typeface="Times New Roman" panose="02020603050405020304" pitchFamily="18" charset="0"/>
            </a:endParaRPr>
          </a:p>
        </p:txBody>
      </p:sp>
      <p:sp>
        <p:nvSpPr>
          <p:cNvPr id="64" name="Rectangle 63">
            <a:extLst>
              <a:ext uri="{FF2B5EF4-FFF2-40B4-BE49-F238E27FC236}">
                <a16:creationId xmlns:a16="http://schemas.microsoft.com/office/drawing/2014/main" xmlns="" id="{700700C1-E6FF-4C7D-AFD5-1310196C3F6F}"/>
              </a:ext>
            </a:extLst>
          </p:cNvPr>
          <p:cNvSpPr/>
          <p:nvPr/>
        </p:nvSpPr>
        <p:spPr>
          <a:xfrm>
            <a:off x="416528" y="4137075"/>
            <a:ext cx="5066015" cy="1671029"/>
          </a:xfrm>
          <a:prstGeom prst="rect">
            <a:avLst/>
          </a:prstGeom>
          <a:noFill/>
          <a:ln w="19050">
            <a:solidFill>
              <a:srgbClr val="00997A"/>
            </a:solid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r>
              <a:rPr lang="it-IT" sz="1400" dirty="0">
                <a:solidFill>
                  <a:schemeClr val="tx1"/>
                </a:solidFill>
                <a:latin typeface="Times New Roman" panose="02020603050405020304" pitchFamily="18" charset="0"/>
                <a:cs typeface="Times New Roman" panose="02020603050405020304" pitchFamily="18" charset="0"/>
              </a:rPr>
              <a:t>Beni relativamente costosi ed il cui uso non si esaurisce in un’unica volta e per i quali i produttori sono indotti a ridurne </a:t>
            </a:r>
            <a:r>
              <a:rPr lang="it-IT" sz="1400" b="1" dirty="0">
                <a:solidFill>
                  <a:schemeClr val="tx1"/>
                </a:solidFill>
                <a:latin typeface="Times New Roman" panose="02020603050405020304" pitchFamily="18" charset="0"/>
                <a:cs typeface="Times New Roman" panose="02020603050405020304" pitchFamily="18" charset="0"/>
              </a:rPr>
              <a:t>intenzionalmente</a:t>
            </a:r>
            <a:r>
              <a:rPr lang="it-IT" sz="1400" dirty="0">
                <a:solidFill>
                  <a:schemeClr val="tx1"/>
                </a:solidFill>
                <a:latin typeface="Times New Roman" panose="02020603050405020304" pitchFamily="18" charset="0"/>
                <a:cs typeface="Times New Roman" panose="02020603050405020304" pitchFamily="18" charset="0"/>
              </a:rPr>
              <a:t> la vita utile. Si tratta dell’</a:t>
            </a:r>
            <a:r>
              <a:rPr lang="it-IT" sz="1400" b="1" dirty="0">
                <a:solidFill>
                  <a:schemeClr val="tx1"/>
                </a:solidFill>
                <a:latin typeface="Times New Roman" panose="02020603050405020304" pitchFamily="18" charset="0"/>
                <a:cs typeface="Times New Roman" panose="02020603050405020304" pitchFamily="18" charset="0"/>
              </a:rPr>
              <a:t>obsolescenza programmata</a:t>
            </a:r>
            <a:r>
              <a:rPr lang="it-IT" sz="1400" dirty="0">
                <a:solidFill>
                  <a:schemeClr val="tx1"/>
                </a:solidFill>
                <a:latin typeface="Times New Roman" panose="02020603050405020304" pitchFamily="18" charset="0"/>
                <a:cs typeface="Times New Roman" panose="02020603050405020304" pitchFamily="18" charset="0"/>
              </a:rPr>
              <a:t>, pratica finalizzata a mantenere </a:t>
            </a:r>
            <a:r>
              <a:rPr lang="it-IT" sz="1400" b="1" dirty="0">
                <a:solidFill>
                  <a:schemeClr val="tx1"/>
                </a:solidFill>
                <a:latin typeface="Times New Roman" panose="02020603050405020304" pitchFamily="18" charset="0"/>
                <a:cs typeface="Times New Roman" panose="02020603050405020304" pitchFamily="18" charset="0"/>
              </a:rPr>
              <a:t>artificialmente alto il livello di domanda</a:t>
            </a:r>
            <a:r>
              <a:rPr lang="it-IT" sz="1400" dirty="0">
                <a:solidFill>
                  <a:schemeClr val="tx1"/>
                </a:solidFill>
                <a:latin typeface="Times New Roman" panose="02020603050405020304" pitchFamily="18" charset="0"/>
                <a:cs typeface="Times New Roman" panose="02020603050405020304" pitchFamily="18" charset="0"/>
              </a:rPr>
              <a:t> dei beni ed evitare di incorrere in rallentamenti delle vendite causati da cicli di vita troppo lunghi</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14" name="Rectangle 13">
            <a:extLst>
              <a:ext uri="{FF2B5EF4-FFF2-40B4-BE49-F238E27FC236}">
                <a16:creationId xmlns:a16="http://schemas.microsoft.com/office/drawing/2014/main" xmlns="" id="{B42D6D31-7E51-468B-9F5B-D61BC8054234}"/>
              </a:ext>
            </a:extLst>
          </p:cNvPr>
          <p:cNvSpPr/>
          <p:nvPr/>
        </p:nvSpPr>
        <p:spPr>
          <a:xfrm>
            <a:off x="6709458" y="3696016"/>
            <a:ext cx="5066015" cy="429768"/>
          </a:xfrm>
          <a:prstGeom prst="rect">
            <a:avLst/>
          </a:prstGeom>
          <a:solidFill>
            <a:srgbClr val="00997A"/>
          </a:solidFill>
          <a:ln w="19050">
            <a:solidFill>
              <a:srgbClr val="00997A"/>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algn="ctr"/>
            <a:r>
              <a:rPr lang="it-IT" sz="1600" b="1" dirty="0">
                <a:solidFill>
                  <a:schemeClr val="bg1"/>
                </a:solidFill>
                <a:latin typeface="Times New Roman" panose="02020603050405020304" pitchFamily="18" charset="0"/>
                <a:cs typeface="Times New Roman" panose="02020603050405020304" pitchFamily="18" charset="0"/>
              </a:rPr>
              <a:t>NEL MERCATO DEI «CREDENCE GOODS»</a:t>
            </a:r>
            <a:endParaRPr lang="en-US" sz="1600" b="1" dirty="0">
              <a:solidFill>
                <a:schemeClr val="bg1"/>
              </a:solidFill>
              <a:latin typeface="Times New Roman" panose="02020603050405020304" pitchFamily="18" charset="0"/>
              <a:cs typeface="Times New Roman" panose="02020603050405020304" pitchFamily="18" charset="0"/>
            </a:endParaRPr>
          </a:p>
        </p:txBody>
      </p:sp>
      <p:sp>
        <p:nvSpPr>
          <p:cNvPr id="15" name="Rectangle 14">
            <a:extLst>
              <a:ext uri="{FF2B5EF4-FFF2-40B4-BE49-F238E27FC236}">
                <a16:creationId xmlns:a16="http://schemas.microsoft.com/office/drawing/2014/main" xmlns="" id="{13B78D82-857C-4027-9F62-E71AED4663AC}"/>
              </a:ext>
            </a:extLst>
          </p:cNvPr>
          <p:cNvSpPr/>
          <p:nvPr/>
        </p:nvSpPr>
        <p:spPr>
          <a:xfrm>
            <a:off x="6709458" y="4137076"/>
            <a:ext cx="5066015" cy="1668305"/>
          </a:xfrm>
          <a:prstGeom prst="rect">
            <a:avLst/>
          </a:prstGeom>
          <a:noFill/>
          <a:ln w="19050">
            <a:solidFill>
              <a:srgbClr val="009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Beni o servizi le cui caratteristiche non possono essere osservate dal consumatore nemmeno ex-post l’acquisto. In tal caso i fornitori sfruttano l’asimmetria informativa inducendo i clienti a delle </a:t>
            </a:r>
            <a:r>
              <a:rPr lang="it-IT" sz="1400" b="1" dirty="0">
                <a:solidFill>
                  <a:schemeClr val="tx1"/>
                </a:solidFill>
                <a:latin typeface="Times New Roman" panose="02020603050405020304" pitchFamily="18" charset="0"/>
                <a:cs typeface="Times New Roman" panose="02020603050405020304" pitchFamily="18" charset="0"/>
              </a:rPr>
              <a:t>spese superiori</a:t>
            </a:r>
            <a:r>
              <a:rPr lang="it-IT" sz="1400" dirty="0">
                <a:solidFill>
                  <a:schemeClr val="tx1"/>
                </a:solidFill>
                <a:latin typeface="Times New Roman" panose="02020603050405020304" pitchFamily="18" charset="0"/>
                <a:cs typeface="Times New Roman" panose="02020603050405020304" pitchFamily="18" charset="0"/>
              </a:rPr>
              <a:t> sebbene </a:t>
            </a:r>
            <a:r>
              <a:rPr lang="it-IT" sz="1400" b="1" dirty="0">
                <a:solidFill>
                  <a:schemeClr val="tx1"/>
                </a:solidFill>
                <a:latin typeface="Times New Roman" panose="02020603050405020304" pitchFamily="18" charset="0"/>
                <a:cs typeface="Times New Roman" panose="02020603050405020304" pitchFamily="18" charset="0"/>
              </a:rPr>
              <a:t>non necessarie</a:t>
            </a:r>
            <a:r>
              <a:rPr lang="it-IT" sz="1400" dirty="0">
                <a:solidFill>
                  <a:schemeClr val="tx1"/>
                </a:solidFill>
                <a:latin typeface="Times New Roman" panose="02020603050405020304" pitchFamily="18" charset="0"/>
                <a:cs typeface="Times New Roman" panose="02020603050405020304" pitchFamily="18" charset="0"/>
              </a:rPr>
              <a:t> o </a:t>
            </a:r>
            <a:r>
              <a:rPr lang="it-IT" sz="1400" b="1" dirty="0">
                <a:solidFill>
                  <a:schemeClr val="tx1"/>
                </a:solidFill>
                <a:latin typeface="Times New Roman" panose="02020603050405020304" pitchFamily="18" charset="0"/>
                <a:cs typeface="Times New Roman" panose="02020603050405020304" pitchFamily="18" charset="0"/>
              </a:rPr>
              <a:t>non giustificate</a:t>
            </a:r>
            <a:r>
              <a:rPr lang="it-IT" sz="1400" dirty="0">
                <a:solidFill>
                  <a:schemeClr val="tx1"/>
                </a:solidFill>
                <a:latin typeface="Times New Roman" panose="02020603050405020304" pitchFamily="18" charset="0"/>
                <a:cs typeface="Times New Roman" panose="02020603050405020304" pitchFamily="18" charset="0"/>
              </a:rPr>
              <a:t> da una prestazione od un livello di qualità offerta adeguati</a:t>
            </a:r>
          </a:p>
        </p:txBody>
      </p:sp>
      <p:grpSp>
        <p:nvGrpSpPr>
          <p:cNvPr id="9" name="Group 8">
            <a:extLst>
              <a:ext uri="{FF2B5EF4-FFF2-40B4-BE49-F238E27FC236}">
                <a16:creationId xmlns:a16="http://schemas.microsoft.com/office/drawing/2014/main" xmlns="" id="{ADA7443A-9540-454A-8A56-A33DFE329CED}"/>
              </a:ext>
            </a:extLst>
          </p:cNvPr>
          <p:cNvGrpSpPr/>
          <p:nvPr/>
        </p:nvGrpSpPr>
        <p:grpSpPr>
          <a:xfrm>
            <a:off x="5271977" y="2729287"/>
            <a:ext cx="1648047" cy="914400"/>
            <a:chOff x="5188374" y="1868041"/>
            <a:chExt cx="1648047" cy="914400"/>
          </a:xfrm>
        </p:grpSpPr>
        <p:pic>
          <p:nvPicPr>
            <p:cNvPr id="8" name="Graphic 7" descr="Arrow Counterclockwise curve">
              <a:extLst>
                <a:ext uri="{FF2B5EF4-FFF2-40B4-BE49-F238E27FC236}">
                  <a16:creationId xmlns:a16="http://schemas.microsoft.com/office/drawing/2014/main" xmlns="" id="{41788FE7-7702-4AB2-BD38-CC12B5F5DA6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1443575" flipV="1">
              <a:off x="5188374" y="1868041"/>
              <a:ext cx="914400" cy="914400"/>
            </a:xfrm>
            <a:prstGeom prst="rect">
              <a:avLst/>
            </a:prstGeom>
          </p:spPr>
        </p:pic>
        <p:pic>
          <p:nvPicPr>
            <p:cNvPr id="23" name="Graphic 22" descr="Arrow Counterclockwise curve">
              <a:extLst>
                <a:ext uri="{FF2B5EF4-FFF2-40B4-BE49-F238E27FC236}">
                  <a16:creationId xmlns:a16="http://schemas.microsoft.com/office/drawing/2014/main" xmlns="" id="{CC7C9BE7-81A9-4432-B052-1DCF824C40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20156425" flipH="1" flipV="1">
              <a:off x="5922021" y="1868041"/>
              <a:ext cx="914400" cy="914400"/>
            </a:xfrm>
            <a:prstGeom prst="rect">
              <a:avLst/>
            </a:prstGeom>
          </p:spPr>
        </p:pic>
      </p:grpSp>
    </p:spTree>
    <p:extLst>
      <p:ext uri="{BB962C8B-B14F-4D97-AF65-F5344CB8AC3E}">
        <p14:creationId xmlns:p14="http://schemas.microsoft.com/office/powerpoint/2010/main" val="1746229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normAutofit/>
          </a:bodyPr>
          <a:lstStyle/>
          <a:p>
            <a:r>
              <a:rPr lang="it-IT" dirty="0"/>
              <a:t>Obiettivi dello studio</a:t>
            </a:r>
            <a:endParaRPr lang="en-US" dirty="0"/>
          </a:p>
        </p:txBody>
      </p:sp>
      <p:sp>
        <p:nvSpPr>
          <p:cNvPr id="27" name="Rectangle 26">
            <a:extLst>
              <a:ext uri="{FF2B5EF4-FFF2-40B4-BE49-F238E27FC236}">
                <a16:creationId xmlns:a16="http://schemas.microsoft.com/office/drawing/2014/main" xmlns="" id="{56F8510E-A014-4C53-8437-3C71A7E8E9A6}"/>
              </a:ext>
            </a:extLst>
          </p:cNvPr>
          <p:cNvSpPr/>
          <p:nvPr/>
        </p:nvSpPr>
        <p:spPr>
          <a:xfrm>
            <a:off x="797226" y="1354986"/>
            <a:ext cx="10597548" cy="783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800" b="1" dirty="0">
                <a:solidFill>
                  <a:srgbClr val="46C17B"/>
                </a:solidFill>
                <a:latin typeface="Times New Roman" panose="02020603050405020304" pitchFamily="18" charset="0"/>
                <a:cs typeface="Times New Roman" panose="02020603050405020304" pitchFamily="18" charset="0"/>
              </a:rPr>
              <a:t>Il presente studio ha come fine quello di individuare un nuovo modello di crescita economica che possa al contempo rappresentare:</a:t>
            </a:r>
            <a:endParaRPr lang="en-US" sz="2800" b="1" dirty="0">
              <a:solidFill>
                <a:srgbClr val="46C17B"/>
              </a:solidFill>
              <a:latin typeface="Times New Roman" panose="02020603050405020304" pitchFamily="18" charset="0"/>
              <a:cs typeface="Times New Roman" panose="02020603050405020304" pitchFamily="18" charset="0"/>
            </a:endParaRPr>
          </a:p>
        </p:txBody>
      </p:sp>
      <p:grpSp>
        <p:nvGrpSpPr>
          <p:cNvPr id="4" name="Group 3">
            <a:extLst>
              <a:ext uri="{FF2B5EF4-FFF2-40B4-BE49-F238E27FC236}">
                <a16:creationId xmlns:a16="http://schemas.microsoft.com/office/drawing/2014/main" xmlns="" id="{DC0CDC2A-F12F-432C-9BB0-E7FDFFDBCEC2}"/>
              </a:ext>
            </a:extLst>
          </p:cNvPr>
          <p:cNvGrpSpPr/>
          <p:nvPr/>
        </p:nvGrpSpPr>
        <p:grpSpPr>
          <a:xfrm>
            <a:off x="1268178" y="2523401"/>
            <a:ext cx="9655645" cy="1181691"/>
            <a:chOff x="1268178" y="2523401"/>
            <a:chExt cx="9655645" cy="1181691"/>
          </a:xfrm>
        </p:grpSpPr>
        <p:grpSp>
          <p:nvGrpSpPr>
            <p:cNvPr id="34" name="Group 33">
              <a:extLst>
                <a:ext uri="{FF2B5EF4-FFF2-40B4-BE49-F238E27FC236}">
                  <a16:creationId xmlns:a16="http://schemas.microsoft.com/office/drawing/2014/main" xmlns="" id="{5337A57B-CD5E-4C68-B5DE-AABB4C29535E}"/>
                </a:ext>
              </a:extLst>
            </p:cNvPr>
            <p:cNvGrpSpPr/>
            <p:nvPr/>
          </p:nvGrpSpPr>
          <p:grpSpPr>
            <a:xfrm>
              <a:off x="1268178" y="2523401"/>
              <a:ext cx="901727" cy="1181691"/>
              <a:chOff x="2064475" y="2677418"/>
              <a:chExt cx="996198" cy="1293148"/>
            </a:xfrm>
            <a:solidFill>
              <a:srgbClr val="00997A"/>
            </a:solidFill>
          </p:grpSpPr>
          <p:pic>
            <p:nvPicPr>
              <p:cNvPr id="29" name="Graphic 28" descr="Open hand">
                <a:extLst>
                  <a:ext uri="{FF2B5EF4-FFF2-40B4-BE49-F238E27FC236}">
                    <a16:creationId xmlns:a16="http://schemas.microsoft.com/office/drawing/2014/main" xmlns="" id="{743C1D0B-DC39-49E5-A34C-FB960FFBE8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688312">
                <a:off x="2064475" y="3056166"/>
                <a:ext cx="914400" cy="914400"/>
              </a:xfrm>
              <a:prstGeom prst="rect">
                <a:avLst/>
              </a:prstGeom>
            </p:spPr>
          </p:pic>
          <p:pic>
            <p:nvPicPr>
              <p:cNvPr id="31" name="Graphic 30" descr="Earth globe Africa and Europe">
                <a:extLst>
                  <a:ext uri="{FF2B5EF4-FFF2-40B4-BE49-F238E27FC236}">
                    <a16:creationId xmlns:a16="http://schemas.microsoft.com/office/drawing/2014/main" xmlns="" id="{6146D421-BF9A-456B-8584-EF99DB87C3A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2309091" y="2677418"/>
                <a:ext cx="751582" cy="751582"/>
              </a:xfrm>
              <a:prstGeom prst="rect">
                <a:avLst/>
              </a:prstGeom>
            </p:spPr>
          </p:pic>
        </p:grpSp>
        <p:sp>
          <p:nvSpPr>
            <p:cNvPr id="37" name="Rectangle 36">
              <a:extLst>
                <a:ext uri="{FF2B5EF4-FFF2-40B4-BE49-F238E27FC236}">
                  <a16:creationId xmlns:a16="http://schemas.microsoft.com/office/drawing/2014/main" xmlns="" id="{C8A505D8-55DA-4C68-AF13-A16C13AC2915}"/>
                </a:ext>
              </a:extLst>
            </p:cNvPr>
            <p:cNvSpPr/>
            <p:nvPr/>
          </p:nvSpPr>
          <p:spPr>
            <a:xfrm>
              <a:off x="2406067" y="2928803"/>
              <a:ext cx="8517756"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200" b="1" dirty="0">
                  <a:solidFill>
                    <a:schemeClr val="tx1"/>
                  </a:solidFill>
                  <a:latin typeface="Times New Roman" panose="02020603050405020304" pitchFamily="18" charset="0"/>
                  <a:cs typeface="Times New Roman" panose="02020603050405020304" pitchFamily="18" charset="0"/>
                </a:rPr>
                <a:t>Una soluzione al superamento delle inefficienze delle tradizionali economie lineari</a:t>
              </a:r>
              <a:endParaRPr lang="en-US" sz="2200" b="1" dirty="0">
                <a:solidFill>
                  <a:schemeClr val="tx1"/>
                </a:solidFill>
                <a:latin typeface="Times New Roman" panose="02020603050405020304" pitchFamily="18" charset="0"/>
                <a:cs typeface="Times New Roman" panose="02020603050405020304" pitchFamily="18" charset="0"/>
              </a:endParaRPr>
            </a:p>
          </p:txBody>
        </p:sp>
      </p:grpSp>
      <p:grpSp>
        <p:nvGrpSpPr>
          <p:cNvPr id="3" name="Group 2">
            <a:extLst>
              <a:ext uri="{FF2B5EF4-FFF2-40B4-BE49-F238E27FC236}">
                <a16:creationId xmlns:a16="http://schemas.microsoft.com/office/drawing/2014/main" xmlns="" id="{5D6D3D06-BAD3-4473-B8D3-2C12EE336ED3}"/>
              </a:ext>
            </a:extLst>
          </p:cNvPr>
          <p:cNvGrpSpPr/>
          <p:nvPr/>
        </p:nvGrpSpPr>
        <p:grpSpPr>
          <a:xfrm>
            <a:off x="1329332" y="3968689"/>
            <a:ext cx="9533337" cy="751582"/>
            <a:chOff x="1329332" y="3968689"/>
            <a:chExt cx="9533337" cy="751582"/>
          </a:xfrm>
        </p:grpSpPr>
        <p:pic>
          <p:nvPicPr>
            <p:cNvPr id="33" name="Graphic 32" descr="Bar graph with upward trend">
              <a:extLst>
                <a:ext uri="{FF2B5EF4-FFF2-40B4-BE49-F238E27FC236}">
                  <a16:creationId xmlns:a16="http://schemas.microsoft.com/office/drawing/2014/main" xmlns="" id="{35D6D268-E45A-4DAE-969E-38386561A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1329332" y="3968689"/>
              <a:ext cx="751582" cy="751582"/>
            </a:xfrm>
            <a:prstGeom prst="rect">
              <a:avLst/>
            </a:prstGeom>
          </p:spPr>
        </p:pic>
        <p:sp>
          <p:nvSpPr>
            <p:cNvPr id="38" name="Rectangle 37">
              <a:extLst>
                <a:ext uri="{FF2B5EF4-FFF2-40B4-BE49-F238E27FC236}">
                  <a16:creationId xmlns:a16="http://schemas.microsoft.com/office/drawing/2014/main" xmlns="" id="{F785BA48-27BC-44E1-9CE9-457A7A9F1BDB}"/>
                </a:ext>
              </a:extLst>
            </p:cNvPr>
            <p:cNvSpPr/>
            <p:nvPr/>
          </p:nvSpPr>
          <p:spPr>
            <a:xfrm>
              <a:off x="2344913" y="4159037"/>
              <a:ext cx="8517756"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200" b="1" dirty="0">
                  <a:solidFill>
                    <a:schemeClr val="tx1"/>
                  </a:solidFill>
                  <a:latin typeface="Times New Roman" panose="02020603050405020304" pitchFamily="18" charset="0"/>
                  <a:cs typeface="Times New Roman" panose="02020603050405020304" pitchFamily="18" charset="0"/>
                </a:rPr>
                <a:t>Un’opportunità di creazione di valore aggiunto per l’intero tessuto industriale, garantendo una posizione di vantaggio competitivo</a:t>
              </a:r>
              <a:endParaRPr lang="en-US" sz="2200" b="1" dirty="0">
                <a:solidFill>
                  <a:schemeClr val="tx1"/>
                </a:solidFill>
                <a:latin typeface="Times New Roman" panose="02020603050405020304" pitchFamily="18" charset="0"/>
                <a:cs typeface="Times New Roman" panose="02020603050405020304" pitchFamily="18" charset="0"/>
              </a:endParaRPr>
            </a:p>
          </p:txBody>
        </p:sp>
      </p:grpSp>
      <p:sp>
        <p:nvSpPr>
          <p:cNvPr id="46" name="Isosceles Triangle 45">
            <a:extLst>
              <a:ext uri="{FF2B5EF4-FFF2-40B4-BE49-F238E27FC236}">
                <a16:creationId xmlns:a16="http://schemas.microsoft.com/office/drawing/2014/main" xmlns="" id="{5A617F01-3B50-4BB5-B443-328036B81E63}"/>
              </a:ext>
            </a:extLst>
          </p:cNvPr>
          <p:cNvSpPr/>
          <p:nvPr/>
        </p:nvSpPr>
        <p:spPr>
          <a:xfrm rot="10800000">
            <a:off x="4548298" y="5104793"/>
            <a:ext cx="3095405" cy="283177"/>
          </a:xfrm>
          <a:prstGeom prst="triangl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xmlns="" id="{A1422DD7-5F4A-4039-A560-78B153CFBC44}"/>
              </a:ext>
            </a:extLst>
          </p:cNvPr>
          <p:cNvSpPr/>
          <p:nvPr/>
        </p:nvSpPr>
        <p:spPr>
          <a:xfrm>
            <a:off x="1143000" y="5579618"/>
            <a:ext cx="9906000" cy="783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a:solidFill>
                  <a:schemeClr val="tx1"/>
                </a:solidFill>
                <a:latin typeface="Times New Roman" panose="02020603050405020304" pitchFamily="18" charset="0"/>
                <a:cs typeface="Times New Roman" panose="02020603050405020304" pitchFamily="18" charset="0"/>
              </a:rPr>
              <a:t>L’ECONOMIA CIRCOLARE</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8554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L’Economia Circolare</a:t>
            </a:r>
            <a:endParaRPr lang="en-US" dirty="0"/>
          </a:p>
        </p:txBody>
      </p:sp>
      <p:sp>
        <p:nvSpPr>
          <p:cNvPr id="3" name="Rectangle 2">
            <a:extLst>
              <a:ext uri="{FF2B5EF4-FFF2-40B4-BE49-F238E27FC236}">
                <a16:creationId xmlns:a16="http://schemas.microsoft.com/office/drawing/2014/main" xmlns="" id="{8B585928-478D-4144-B4D2-0C9BE813F895}"/>
              </a:ext>
            </a:extLst>
          </p:cNvPr>
          <p:cNvSpPr/>
          <p:nvPr/>
        </p:nvSpPr>
        <p:spPr>
          <a:xfrm>
            <a:off x="3144137" y="1348377"/>
            <a:ext cx="5903727"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i="1" dirty="0">
                <a:solidFill>
                  <a:srgbClr val="46C17B"/>
                </a:solidFill>
                <a:latin typeface="Times New Roman" panose="02020603050405020304" pitchFamily="18" charset="0"/>
                <a:cs typeface="Times New Roman" panose="02020603050405020304" pitchFamily="18" charset="0"/>
              </a:rPr>
              <a:t>«nulla si crea, nulla si distrugge, tutto si trasforma»</a:t>
            </a:r>
            <a:endParaRPr lang="en-US" sz="2000" b="1" i="1" dirty="0">
              <a:solidFill>
                <a:srgbClr val="46C17B"/>
              </a:solidFill>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xmlns="" id="{A56B812D-FFDB-472F-BFBE-3D9C4B31B968}"/>
              </a:ext>
            </a:extLst>
          </p:cNvPr>
          <p:cNvGrpSpPr/>
          <p:nvPr/>
        </p:nvGrpSpPr>
        <p:grpSpPr>
          <a:xfrm>
            <a:off x="396947" y="2156792"/>
            <a:ext cx="5630142" cy="4086668"/>
            <a:chOff x="396947" y="2156792"/>
            <a:chExt cx="5630142" cy="4086668"/>
          </a:xfrm>
        </p:grpSpPr>
        <p:sp>
          <p:nvSpPr>
            <p:cNvPr id="23" name="Rectangle 22">
              <a:extLst>
                <a:ext uri="{FF2B5EF4-FFF2-40B4-BE49-F238E27FC236}">
                  <a16:creationId xmlns:a16="http://schemas.microsoft.com/office/drawing/2014/main" xmlns="" id="{0E81219A-6FD6-4ACE-A0B8-0E292886C6CB}"/>
                </a:ext>
              </a:extLst>
            </p:cNvPr>
            <p:cNvSpPr/>
            <p:nvPr/>
          </p:nvSpPr>
          <p:spPr>
            <a:xfrm>
              <a:off x="396947" y="2156792"/>
              <a:ext cx="5630142" cy="4086668"/>
            </a:xfrm>
            <a:prstGeom prst="rect">
              <a:avLst/>
            </a:prstGeom>
            <a:solidFill>
              <a:schemeClr val="bg1">
                <a:lumMod val="95000"/>
                <a:alpha val="68000"/>
              </a:schemeClr>
            </a:solidFill>
            <a:ln>
              <a:solidFill>
                <a:srgbClr val="46C17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xmlns="" id="{2F2654BA-9AB2-4295-8E0D-F69D29E76042}"/>
                </a:ext>
              </a:extLst>
            </p:cNvPr>
            <p:cNvGrpSpPr/>
            <p:nvPr/>
          </p:nvGrpSpPr>
          <p:grpSpPr>
            <a:xfrm>
              <a:off x="521460" y="2262174"/>
              <a:ext cx="5381117" cy="3875905"/>
              <a:chOff x="570365" y="1951226"/>
              <a:chExt cx="5381117" cy="3815862"/>
            </a:xfrm>
          </p:grpSpPr>
          <p:sp>
            <p:nvSpPr>
              <p:cNvPr id="4" name="Rectangle 3">
                <a:extLst>
                  <a:ext uri="{FF2B5EF4-FFF2-40B4-BE49-F238E27FC236}">
                    <a16:creationId xmlns:a16="http://schemas.microsoft.com/office/drawing/2014/main" xmlns="" id="{AC100791-E86C-4133-AA0A-38B1E3312609}"/>
                  </a:ext>
                </a:extLst>
              </p:cNvPr>
              <p:cNvSpPr/>
              <p:nvPr/>
            </p:nvSpPr>
            <p:spPr>
              <a:xfrm>
                <a:off x="570365" y="1951226"/>
                <a:ext cx="5381117" cy="783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Contrariamente ai tradizionali approcci lineari alla produzione e al consumo, l’Economia Circolare promuove la creazione di </a:t>
                </a:r>
                <a:r>
                  <a:rPr lang="it-IT" sz="1400" b="1" dirty="0">
                    <a:solidFill>
                      <a:schemeClr val="tx1"/>
                    </a:solidFill>
                    <a:latin typeface="Times New Roman" panose="02020603050405020304" pitchFamily="18" charset="0"/>
                    <a:cs typeface="Times New Roman" panose="02020603050405020304" pitchFamily="18" charset="0"/>
                  </a:rPr>
                  <a:t>flussi ciclici</a:t>
                </a:r>
                <a:r>
                  <a:rPr lang="it-IT" sz="1400" dirty="0">
                    <a:solidFill>
                      <a:schemeClr val="tx1"/>
                    </a:solidFill>
                    <a:latin typeface="Times New Roman" panose="02020603050405020304" pitchFamily="18" charset="0"/>
                    <a:cs typeface="Times New Roman" panose="02020603050405020304" pitchFamily="18" charset="0"/>
                  </a:rPr>
                  <a:t>, in grado, cioè, di </a:t>
                </a:r>
                <a:r>
                  <a:rPr lang="it-IT" sz="1400" b="1" dirty="0">
                    <a:solidFill>
                      <a:schemeClr val="tx1"/>
                    </a:solidFill>
                    <a:latin typeface="Times New Roman" panose="02020603050405020304" pitchFamily="18" charset="0"/>
                    <a:cs typeface="Times New Roman" panose="02020603050405020304" pitchFamily="18" charset="0"/>
                  </a:rPr>
                  <a:t>autoalimentarsi</a:t>
                </a:r>
                <a:r>
                  <a:rPr lang="it-IT" sz="1400" dirty="0">
                    <a:solidFill>
                      <a:schemeClr val="tx1"/>
                    </a:solidFill>
                    <a:latin typeface="Times New Roman" panose="02020603050405020304" pitchFamily="18" charset="0"/>
                    <a:cs typeface="Times New Roman" panose="02020603050405020304" pitchFamily="18" charset="0"/>
                  </a:rPr>
                  <a:t>. Ciò attraverso:</a:t>
                </a:r>
                <a:endParaRPr lang="en-US" sz="1400" dirty="0">
                  <a:solidFill>
                    <a:schemeClr val="tx1"/>
                  </a:solidFill>
                  <a:latin typeface="Times New Roman" panose="02020603050405020304" pitchFamily="18" charset="0"/>
                  <a:cs typeface="Times New Roman" panose="02020603050405020304" pitchFamily="18" charset="0"/>
                </a:endParaRPr>
              </a:p>
            </p:txBody>
          </p:sp>
          <p:grpSp>
            <p:nvGrpSpPr>
              <p:cNvPr id="21" name="Group 20">
                <a:extLst>
                  <a:ext uri="{FF2B5EF4-FFF2-40B4-BE49-F238E27FC236}">
                    <a16:creationId xmlns:a16="http://schemas.microsoft.com/office/drawing/2014/main" xmlns="" id="{23D381CB-3FC1-49BF-9CDA-4FB5E76012CC}"/>
                  </a:ext>
                </a:extLst>
              </p:cNvPr>
              <p:cNvGrpSpPr/>
              <p:nvPr/>
            </p:nvGrpSpPr>
            <p:grpSpPr>
              <a:xfrm>
                <a:off x="627218" y="2900816"/>
                <a:ext cx="5267410" cy="1064213"/>
                <a:chOff x="627218" y="2900816"/>
                <a:chExt cx="5267410" cy="1064213"/>
              </a:xfrm>
            </p:grpSpPr>
            <p:sp>
              <p:nvSpPr>
                <p:cNvPr id="6" name="Rectangle 5">
                  <a:extLst>
                    <a:ext uri="{FF2B5EF4-FFF2-40B4-BE49-F238E27FC236}">
                      <a16:creationId xmlns:a16="http://schemas.microsoft.com/office/drawing/2014/main" xmlns="" id="{49AA6645-1C06-4444-BAA8-E1099D6CE7B0}"/>
                    </a:ext>
                  </a:extLst>
                </p:cNvPr>
                <p:cNvSpPr/>
                <p:nvPr/>
              </p:nvSpPr>
              <p:spPr>
                <a:xfrm>
                  <a:off x="983586" y="2900816"/>
                  <a:ext cx="4911042" cy="10642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b="1" dirty="0">
                      <a:solidFill>
                        <a:schemeClr val="tx1"/>
                      </a:solidFill>
                      <a:latin typeface="Times New Roman" panose="02020603050405020304" pitchFamily="18" charset="0"/>
                      <a:cs typeface="Times New Roman" panose="02020603050405020304" pitchFamily="18" charset="0"/>
                    </a:rPr>
                    <a:t>La preservazione del capitale naturale</a:t>
                  </a:r>
                  <a:r>
                    <a:rPr lang="it-IT" sz="1400" dirty="0">
                      <a:solidFill>
                        <a:schemeClr val="tx1"/>
                      </a:solidFill>
                      <a:latin typeface="Times New Roman" panose="02020603050405020304" pitchFamily="18" charset="0"/>
                      <a:cs typeface="Times New Roman" panose="02020603050405020304" pitchFamily="18" charset="0"/>
                    </a:rPr>
                    <a:t> che può avvenire mediante il ricorso ad attività di riutilizzo, ripristino o riciclo svolte su beni destinati, apparentemente, alle discariche. Il tal modo il concetto di «rifiuto» scompare, allentando così la pressione sull’ambiente e riducendo il fabbisogno di nuovi input</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7" name="Oval 6">
                  <a:extLst>
                    <a:ext uri="{FF2B5EF4-FFF2-40B4-BE49-F238E27FC236}">
                      <a16:creationId xmlns:a16="http://schemas.microsoft.com/office/drawing/2014/main" xmlns="" id="{A0679902-491E-4ECA-AED6-0A7C10BCF123}"/>
                    </a:ext>
                  </a:extLst>
                </p:cNvPr>
                <p:cNvSpPr/>
                <p:nvPr/>
              </p:nvSpPr>
              <p:spPr>
                <a:xfrm>
                  <a:off x="627218" y="3022344"/>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xmlns="" id="{3792F9AB-B320-4A77-A3E6-D94FC70A79FA}"/>
                  </a:ext>
                </a:extLst>
              </p:cNvPr>
              <p:cNvGrpSpPr/>
              <p:nvPr/>
            </p:nvGrpSpPr>
            <p:grpSpPr>
              <a:xfrm>
                <a:off x="627218" y="4203846"/>
                <a:ext cx="5267410" cy="953539"/>
                <a:chOff x="627218" y="4203846"/>
                <a:chExt cx="5267410" cy="953539"/>
              </a:xfrm>
            </p:grpSpPr>
            <p:sp>
              <p:nvSpPr>
                <p:cNvPr id="9" name="Rectangle 8">
                  <a:extLst>
                    <a:ext uri="{FF2B5EF4-FFF2-40B4-BE49-F238E27FC236}">
                      <a16:creationId xmlns:a16="http://schemas.microsoft.com/office/drawing/2014/main" xmlns="" id="{42792CA8-013B-45A1-9C37-52A46904F5C3}"/>
                    </a:ext>
                  </a:extLst>
                </p:cNvPr>
                <p:cNvSpPr/>
                <p:nvPr/>
              </p:nvSpPr>
              <p:spPr>
                <a:xfrm>
                  <a:off x="983586" y="4203846"/>
                  <a:ext cx="4911042" cy="9535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b="1" dirty="0">
                      <a:solidFill>
                        <a:schemeClr val="tx1"/>
                      </a:solidFill>
                      <a:latin typeface="Times New Roman" panose="02020603050405020304" pitchFamily="18" charset="0"/>
                      <a:cs typeface="Times New Roman" panose="02020603050405020304" pitchFamily="18" charset="0"/>
                    </a:rPr>
                    <a:t>L’ottimizzazione dell’utilizzo delle risorse</a:t>
                  </a:r>
                  <a:r>
                    <a:rPr lang="it-IT" sz="1400" dirty="0">
                      <a:solidFill>
                        <a:schemeClr val="tx1"/>
                      </a:solidFill>
                      <a:latin typeface="Times New Roman" panose="02020603050405020304" pitchFamily="18" charset="0"/>
                      <a:cs typeface="Times New Roman" panose="02020603050405020304" pitchFamily="18" charset="0"/>
                    </a:rPr>
                    <a:t>, attraverso l’estensione della vita utile dei beni, la loro condivisione, al fine di minimizzare la capacità di utilizzo in eccesso, e il riutilizzo dei beni giunti al termine della proprio ciclo per la creazione di nuovi</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10" name="Oval 9">
                  <a:extLst>
                    <a:ext uri="{FF2B5EF4-FFF2-40B4-BE49-F238E27FC236}">
                      <a16:creationId xmlns:a16="http://schemas.microsoft.com/office/drawing/2014/main" xmlns="" id="{5541C0C8-6403-4507-9A09-11C4B613AADE}"/>
                    </a:ext>
                  </a:extLst>
                </p:cNvPr>
                <p:cNvSpPr/>
                <p:nvPr/>
              </p:nvSpPr>
              <p:spPr>
                <a:xfrm>
                  <a:off x="627218" y="4370513"/>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xmlns="" id="{5C1B579C-26BD-4DF7-BFC1-63D6CDA3E79B}"/>
                  </a:ext>
                </a:extLst>
              </p:cNvPr>
              <p:cNvGrpSpPr/>
              <p:nvPr/>
            </p:nvGrpSpPr>
            <p:grpSpPr>
              <a:xfrm>
                <a:off x="627218" y="5396201"/>
                <a:ext cx="5267410" cy="370887"/>
                <a:chOff x="627218" y="5396201"/>
                <a:chExt cx="5267410" cy="370887"/>
              </a:xfrm>
            </p:grpSpPr>
            <p:sp>
              <p:nvSpPr>
                <p:cNvPr id="12" name="Rectangle 11">
                  <a:extLst>
                    <a:ext uri="{FF2B5EF4-FFF2-40B4-BE49-F238E27FC236}">
                      <a16:creationId xmlns:a16="http://schemas.microsoft.com/office/drawing/2014/main" xmlns="" id="{E8EF3380-F423-42D0-9985-D888010E9631}"/>
                    </a:ext>
                  </a:extLst>
                </p:cNvPr>
                <p:cNvSpPr/>
                <p:nvPr/>
              </p:nvSpPr>
              <p:spPr>
                <a:xfrm>
                  <a:off x="983586" y="5396201"/>
                  <a:ext cx="4911042"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b="1" dirty="0">
                      <a:solidFill>
                        <a:schemeClr val="tx1"/>
                      </a:solidFill>
                      <a:latin typeface="Times New Roman" panose="02020603050405020304" pitchFamily="18" charset="0"/>
                      <a:cs typeface="Times New Roman" panose="02020603050405020304" pitchFamily="18" charset="0"/>
                    </a:rPr>
                    <a:t>La minimizzazione delle esternalità negative sull’ambiente</a:t>
                  </a:r>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13" name="Oval 12">
                  <a:extLst>
                    <a:ext uri="{FF2B5EF4-FFF2-40B4-BE49-F238E27FC236}">
                      <a16:creationId xmlns:a16="http://schemas.microsoft.com/office/drawing/2014/main" xmlns="" id="{121B3D57-6430-4CAC-92B4-F5F742943854}"/>
                    </a:ext>
                  </a:extLst>
                </p:cNvPr>
                <p:cNvSpPr/>
                <p:nvPr/>
              </p:nvSpPr>
              <p:spPr>
                <a:xfrm>
                  <a:off x="627218" y="5490300"/>
                  <a:ext cx="197511" cy="182688"/>
                </a:xfrm>
                <a:prstGeom prst="ellips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5" name="Isosceles Triangle 24">
            <a:extLst>
              <a:ext uri="{FF2B5EF4-FFF2-40B4-BE49-F238E27FC236}">
                <a16:creationId xmlns:a16="http://schemas.microsoft.com/office/drawing/2014/main" xmlns="" id="{8D4FA716-8F28-4DB4-BF80-73261958413A}"/>
              </a:ext>
            </a:extLst>
          </p:cNvPr>
          <p:cNvSpPr/>
          <p:nvPr/>
        </p:nvSpPr>
        <p:spPr>
          <a:xfrm rot="5400000">
            <a:off x="5023705" y="4016225"/>
            <a:ext cx="3095405" cy="283177"/>
          </a:xfrm>
          <a:prstGeom prst="triangle">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xmlns="" id="{C87B4A60-DBEE-4E8E-B399-F05C284A1A8D}"/>
              </a:ext>
            </a:extLst>
          </p:cNvPr>
          <p:cNvGrpSpPr/>
          <p:nvPr/>
        </p:nvGrpSpPr>
        <p:grpSpPr>
          <a:xfrm>
            <a:off x="7115726" y="1979452"/>
            <a:ext cx="4879050" cy="4264008"/>
            <a:chOff x="7115726" y="1979452"/>
            <a:chExt cx="4879050" cy="4264008"/>
          </a:xfrm>
        </p:grpSpPr>
        <p:grpSp>
          <p:nvGrpSpPr>
            <p:cNvPr id="28" name="Group 27">
              <a:extLst>
                <a:ext uri="{FF2B5EF4-FFF2-40B4-BE49-F238E27FC236}">
                  <a16:creationId xmlns:a16="http://schemas.microsoft.com/office/drawing/2014/main" xmlns="" id="{A35665D9-467E-4039-903D-4B7A436DCD49}"/>
                </a:ext>
              </a:extLst>
            </p:cNvPr>
            <p:cNvGrpSpPr/>
            <p:nvPr/>
          </p:nvGrpSpPr>
          <p:grpSpPr>
            <a:xfrm>
              <a:off x="7115726" y="2162329"/>
              <a:ext cx="4879050" cy="4081131"/>
              <a:chOff x="7332726" y="2099021"/>
              <a:chExt cx="4554814" cy="4081131"/>
            </a:xfrm>
          </p:grpSpPr>
          <p:sp>
            <p:nvSpPr>
              <p:cNvPr id="26" name="Rectangle 25">
                <a:extLst>
                  <a:ext uri="{FF2B5EF4-FFF2-40B4-BE49-F238E27FC236}">
                    <a16:creationId xmlns:a16="http://schemas.microsoft.com/office/drawing/2014/main" xmlns="" id="{EC0E68FA-4156-42A2-815F-346DB979771B}"/>
                  </a:ext>
                </a:extLst>
              </p:cNvPr>
              <p:cNvSpPr/>
              <p:nvPr/>
            </p:nvSpPr>
            <p:spPr>
              <a:xfrm>
                <a:off x="7404661" y="2183662"/>
                <a:ext cx="4482879" cy="3996490"/>
              </a:xfrm>
              <a:prstGeom prst="rect">
                <a:avLst/>
              </a:prstGeom>
              <a:solidFill>
                <a:srgbClr val="46C17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solidFill>
                    <a:schemeClr val="tx1"/>
                  </a:solidFill>
                  <a:latin typeface="Times New Roman" panose="02020603050405020304" pitchFamily="18" charset="0"/>
                  <a:cs typeface="Times New Roman" panose="02020603050405020304" pitchFamily="18" charset="0"/>
                </a:endParaRPr>
              </a:p>
            </p:txBody>
          </p:sp>
          <p:sp>
            <p:nvSpPr>
              <p:cNvPr id="27" name="Rectangle 26">
                <a:extLst>
                  <a:ext uri="{FF2B5EF4-FFF2-40B4-BE49-F238E27FC236}">
                    <a16:creationId xmlns:a16="http://schemas.microsoft.com/office/drawing/2014/main" xmlns="" id="{7F23E066-011D-44B3-9705-925F29872D1B}"/>
                  </a:ext>
                </a:extLst>
              </p:cNvPr>
              <p:cNvSpPr/>
              <p:nvPr/>
            </p:nvSpPr>
            <p:spPr>
              <a:xfrm>
                <a:off x="7332726" y="2099021"/>
                <a:ext cx="4482879" cy="399649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1600" dirty="0">
                  <a:solidFill>
                    <a:schemeClr val="tx1"/>
                  </a:solidFill>
                  <a:latin typeface="Times New Roman" panose="02020603050405020304" pitchFamily="18" charset="0"/>
                  <a:cs typeface="Times New Roman" panose="02020603050405020304" pitchFamily="18" charset="0"/>
                </a:endParaRPr>
              </a:p>
            </p:txBody>
          </p:sp>
        </p:grpSp>
        <p:grpSp>
          <p:nvGrpSpPr>
            <p:cNvPr id="93" name="Group 92">
              <a:extLst>
                <a:ext uri="{FF2B5EF4-FFF2-40B4-BE49-F238E27FC236}">
                  <a16:creationId xmlns:a16="http://schemas.microsoft.com/office/drawing/2014/main" xmlns="" id="{07E67D53-5C84-4823-9DD8-8A80184714EC}"/>
                </a:ext>
              </a:extLst>
            </p:cNvPr>
            <p:cNvGrpSpPr/>
            <p:nvPr/>
          </p:nvGrpSpPr>
          <p:grpSpPr>
            <a:xfrm>
              <a:off x="7307149" y="2459150"/>
              <a:ext cx="4577491" cy="582050"/>
              <a:chOff x="7614509" y="2358130"/>
              <a:chExt cx="4577491" cy="582050"/>
            </a:xfrm>
          </p:grpSpPr>
          <p:sp>
            <p:nvSpPr>
              <p:cNvPr id="85" name="Rectangle 84">
                <a:extLst>
                  <a:ext uri="{FF2B5EF4-FFF2-40B4-BE49-F238E27FC236}">
                    <a16:creationId xmlns:a16="http://schemas.microsoft.com/office/drawing/2014/main" xmlns="" id="{0EA377D2-FF95-4B3F-8142-10B5E2E8DD37}"/>
                  </a:ext>
                </a:extLst>
              </p:cNvPr>
              <p:cNvSpPr/>
              <p:nvPr/>
            </p:nvSpPr>
            <p:spPr>
              <a:xfrm>
                <a:off x="8418905" y="2463712"/>
                <a:ext cx="3773095"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400" b="1" dirty="0" smtClean="0">
                    <a:solidFill>
                      <a:schemeClr val="tx1"/>
                    </a:solidFill>
                    <a:latin typeface="Times New Roman" panose="02020603050405020304" pitchFamily="18" charset="0"/>
                    <a:cs typeface="Times New Roman" panose="02020603050405020304" pitchFamily="18" charset="0"/>
                  </a:rPr>
                  <a:t>Utilizzo di input circolari</a:t>
                </a:r>
                <a:endParaRPr lang="en-US" sz="1400" b="1" dirty="0">
                  <a:solidFill>
                    <a:schemeClr val="tx1"/>
                  </a:solidFill>
                  <a:latin typeface="Times New Roman" panose="02020603050405020304" pitchFamily="18" charset="0"/>
                  <a:cs typeface="Times New Roman" panose="02020603050405020304" pitchFamily="18" charset="0"/>
                </a:endParaRPr>
              </a:p>
            </p:txBody>
          </p:sp>
          <p:grpSp>
            <p:nvGrpSpPr>
              <p:cNvPr id="88" name="Group 87">
                <a:extLst>
                  <a:ext uri="{FF2B5EF4-FFF2-40B4-BE49-F238E27FC236}">
                    <a16:creationId xmlns:a16="http://schemas.microsoft.com/office/drawing/2014/main" xmlns="" id="{7C94403D-6B30-499E-8BD2-BF110845653D}"/>
                  </a:ext>
                </a:extLst>
              </p:cNvPr>
              <p:cNvGrpSpPr/>
              <p:nvPr/>
            </p:nvGrpSpPr>
            <p:grpSpPr>
              <a:xfrm>
                <a:off x="7614509" y="2358130"/>
                <a:ext cx="658829" cy="582050"/>
                <a:chOff x="7614509" y="2358130"/>
                <a:chExt cx="658829" cy="582050"/>
              </a:xfrm>
            </p:grpSpPr>
            <p:sp>
              <p:nvSpPr>
                <p:cNvPr id="65" name="Rectangle 64">
                  <a:extLst>
                    <a:ext uri="{FF2B5EF4-FFF2-40B4-BE49-F238E27FC236}">
                      <a16:creationId xmlns:a16="http://schemas.microsoft.com/office/drawing/2014/main" xmlns="" id="{C5EDE269-B465-4CF0-8DD9-B97CE68B4678}"/>
                    </a:ext>
                  </a:extLst>
                </p:cNvPr>
                <p:cNvSpPr/>
                <p:nvPr/>
              </p:nvSpPr>
              <p:spPr>
                <a:xfrm>
                  <a:off x="7614509" y="2358130"/>
                  <a:ext cx="658829" cy="582050"/>
                </a:xfrm>
                <a:prstGeom prst="rect">
                  <a:avLst/>
                </a:prstGeom>
                <a:solidFill>
                  <a:schemeClr val="bg1"/>
                </a:solidFill>
                <a:ln w="38100">
                  <a:solidFill>
                    <a:srgbClr val="46C17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7" name="Group 86">
                  <a:extLst>
                    <a:ext uri="{FF2B5EF4-FFF2-40B4-BE49-F238E27FC236}">
                      <a16:creationId xmlns:a16="http://schemas.microsoft.com/office/drawing/2014/main" xmlns="" id="{37EEE7D8-8496-4C6C-9946-5948EA2CB860}"/>
                    </a:ext>
                  </a:extLst>
                </p:cNvPr>
                <p:cNvGrpSpPr/>
                <p:nvPr/>
              </p:nvGrpSpPr>
              <p:grpSpPr>
                <a:xfrm>
                  <a:off x="7712385" y="2408293"/>
                  <a:ext cx="463077" cy="481724"/>
                  <a:chOff x="9796777" y="3140906"/>
                  <a:chExt cx="463077" cy="481724"/>
                </a:xfrm>
              </p:grpSpPr>
              <p:sp>
                <p:nvSpPr>
                  <p:cNvPr id="76" name="Diagonal Stripe 75">
                    <a:extLst>
                      <a:ext uri="{FF2B5EF4-FFF2-40B4-BE49-F238E27FC236}">
                        <a16:creationId xmlns:a16="http://schemas.microsoft.com/office/drawing/2014/main" xmlns="" id="{EB3B09C8-EC6E-42F4-AA31-96D3FD5F3BD9}"/>
                      </a:ext>
                    </a:extLst>
                  </p:cNvPr>
                  <p:cNvSpPr/>
                  <p:nvPr/>
                </p:nvSpPr>
                <p:spPr>
                  <a:xfrm rot="17233893">
                    <a:off x="10124203" y="3301422"/>
                    <a:ext cx="45719" cy="225582"/>
                  </a:xfrm>
                  <a:prstGeom prst="diagStripe">
                    <a:avLst/>
                  </a:prstGeom>
                  <a:solidFill>
                    <a:srgbClr val="00997A"/>
                  </a:solidFill>
                  <a:ln>
                    <a:solidFill>
                      <a:srgbClr val="009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Flowchart: Terminator 70">
                    <a:extLst>
                      <a:ext uri="{FF2B5EF4-FFF2-40B4-BE49-F238E27FC236}">
                        <a16:creationId xmlns:a16="http://schemas.microsoft.com/office/drawing/2014/main" xmlns="" id="{0D4BFC59-5E31-44A7-A9BB-9A523C09FA38}"/>
                      </a:ext>
                    </a:extLst>
                  </p:cNvPr>
                  <p:cNvSpPr/>
                  <p:nvPr/>
                </p:nvSpPr>
                <p:spPr>
                  <a:xfrm rot="16200000" flipV="1">
                    <a:off x="9913291" y="3475184"/>
                    <a:ext cx="230048" cy="45719"/>
                  </a:xfrm>
                  <a:prstGeom prst="flowChartTerminator">
                    <a:avLst/>
                  </a:prstGeom>
                  <a:solidFill>
                    <a:srgbClr val="00997A"/>
                  </a:solidFill>
                  <a:ln>
                    <a:solidFill>
                      <a:srgbClr val="009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xmlns="" id="{6C7CAA93-906C-496C-8E72-2EF6141AC32E}"/>
                      </a:ext>
                    </a:extLst>
                  </p:cNvPr>
                  <p:cNvSpPr/>
                  <p:nvPr/>
                </p:nvSpPr>
                <p:spPr>
                  <a:xfrm>
                    <a:off x="9986291" y="3331754"/>
                    <a:ext cx="86995" cy="73934"/>
                  </a:xfrm>
                  <a:prstGeom prst="ellipse">
                    <a:avLst/>
                  </a:prstGeom>
                  <a:solidFill>
                    <a:srgbClr val="00997A"/>
                  </a:solidFill>
                  <a:ln>
                    <a:solidFill>
                      <a:srgbClr val="009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Diagonal Stripe 76">
                    <a:extLst>
                      <a:ext uri="{FF2B5EF4-FFF2-40B4-BE49-F238E27FC236}">
                        <a16:creationId xmlns:a16="http://schemas.microsoft.com/office/drawing/2014/main" xmlns="" id="{79812574-F5EA-488D-AA56-893A3EEBBE64}"/>
                      </a:ext>
                    </a:extLst>
                  </p:cNvPr>
                  <p:cNvSpPr/>
                  <p:nvPr/>
                </p:nvSpPr>
                <p:spPr>
                  <a:xfrm rot="3814360">
                    <a:off x="9886708" y="3291385"/>
                    <a:ext cx="45719" cy="225582"/>
                  </a:xfrm>
                  <a:prstGeom prst="diagStripe">
                    <a:avLst/>
                  </a:prstGeom>
                  <a:solidFill>
                    <a:srgbClr val="00997A"/>
                  </a:solidFill>
                  <a:ln>
                    <a:solidFill>
                      <a:srgbClr val="009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Diagonal Stripe 77">
                    <a:extLst>
                      <a:ext uri="{FF2B5EF4-FFF2-40B4-BE49-F238E27FC236}">
                        <a16:creationId xmlns:a16="http://schemas.microsoft.com/office/drawing/2014/main" xmlns="" id="{36E3AB59-DC3E-4DE5-AEE8-FEAABB227912}"/>
                      </a:ext>
                    </a:extLst>
                  </p:cNvPr>
                  <p:cNvSpPr/>
                  <p:nvPr/>
                </p:nvSpPr>
                <p:spPr>
                  <a:xfrm rot="10224326">
                    <a:off x="9999912" y="3140906"/>
                    <a:ext cx="45719" cy="225582"/>
                  </a:xfrm>
                  <a:prstGeom prst="diagStripe">
                    <a:avLst/>
                  </a:prstGeom>
                  <a:solidFill>
                    <a:srgbClr val="00997A"/>
                  </a:solidFill>
                  <a:ln>
                    <a:solidFill>
                      <a:srgbClr val="009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1" name="Straight Connector 80">
                    <a:extLst>
                      <a:ext uri="{FF2B5EF4-FFF2-40B4-BE49-F238E27FC236}">
                        <a16:creationId xmlns:a16="http://schemas.microsoft.com/office/drawing/2014/main" xmlns="" id="{DBCACA6B-38D7-4382-A154-E336F69DFF02}"/>
                      </a:ext>
                    </a:extLst>
                  </p:cNvPr>
                  <p:cNvCxnSpPr/>
                  <p:nvPr/>
                </p:nvCxnSpPr>
                <p:spPr>
                  <a:xfrm>
                    <a:off x="9847072" y="3622630"/>
                    <a:ext cx="362486" cy="0"/>
                  </a:xfrm>
                  <a:prstGeom prst="line">
                    <a:avLst/>
                  </a:prstGeom>
                  <a:ln w="19050">
                    <a:solidFill>
                      <a:srgbClr val="00997A"/>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xmlns="" id="{9118342F-B60C-4FF0-B2F5-AE5B35A613DA}"/>
                      </a:ext>
                    </a:extLst>
                  </p:cNvPr>
                  <p:cNvCxnSpPr/>
                  <p:nvPr/>
                </p:nvCxnSpPr>
                <p:spPr>
                  <a:xfrm>
                    <a:off x="9847072" y="3613068"/>
                    <a:ext cx="362486" cy="0"/>
                  </a:xfrm>
                  <a:prstGeom prst="line">
                    <a:avLst/>
                  </a:prstGeom>
                  <a:ln w="19050">
                    <a:solidFill>
                      <a:srgbClr val="00997A"/>
                    </a:solidFill>
                  </a:ln>
                </p:spPr>
                <p:style>
                  <a:lnRef idx="1">
                    <a:schemeClr val="accent1"/>
                  </a:lnRef>
                  <a:fillRef idx="0">
                    <a:schemeClr val="accent1"/>
                  </a:fillRef>
                  <a:effectRef idx="0">
                    <a:schemeClr val="accent1"/>
                  </a:effectRef>
                  <a:fontRef idx="minor">
                    <a:schemeClr val="tx1"/>
                  </a:fontRef>
                </p:style>
              </p:cxnSp>
            </p:grpSp>
          </p:grpSp>
        </p:grpSp>
        <p:grpSp>
          <p:nvGrpSpPr>
            <p:cNvPr id="94" name="Group 93">
              <a:extLst>
                <a:ext uri="{FF2B5EF4-FFF2-40B4-BE49-F238E27FC236}">
                  <a16:creationId xmlns:a16="http://schemas.microsoft.com/office/drawing/2014/main" xmlns="" id="{91ACEA9A-D4B5-4E90-A118-C0CA57F80649}"/>
                </a:ext>
              </a:extLst>
            </p:cNvPr>
            <p:cNvGrpSpPr/>
            <p:nvPr/>
          </p:nvGrpSpPr>
          <p:grpSpPr>
            <a:xfrm>
              <a:off x="7307149" y="3127926"/>
              <a:ext cx="4577491" cy="658829"/>
              <a:chOff x="7614509" y="3026906"/>
              <a:chExt cx="4577491" cy="658829"/>
            </a:xfrm>
          </p:grpSpPr>
          <p:grpSp>
            <p:nvGrpSpPr>
              <p:cNvPr id="66" name="Group 65">
                <a:extLst>
                  <a:ext uri="{FF2B5EF4-FFF2-40B4-BE49-F238E27FC236}">
                    <a16:creationId xmlns:a16="http://schemas.microsoft.com/office/drawing/2014/main" xmlns="" id="{3E25C54C-E284-47F4-8D06-4153A4008389}"/>
                  </a:ext>
                </a:extLst>
              </p:cNvPr>
              <p:cNvGrpSpPr/>
              <p:nvPr/>
            </p:nvGrpSpPr>
            <p:grpSpPr>
              <a:xfrm>
                <a:off x="7614509" y="3026906"/>
                <a:ext cx="658829" cy="658829"/>
                <a:chOff x="8012982" y="2197007"/>
                <a:chExt cx="658829" cy="658829"/>
              </a:xfrm>
            </p:grpSpPr>
            <p:sp>
              <p:nvSpPr>
                <p:cNvPr id="60" name="Rectangle 59">
                  <a:extLst>
                    <a:ext uri="{FF2B5EF4-FFF2-40B4-BE49-F238E27FC236}">
                      <a16:creationId xmlns:a16="http://schemas.microsoft.com/office/drawing/2014/main" xmlns="" id="{CCECB2F1-63C9-4898-B668-D4F88FE97460}"/>
                    </a:ext>
                  </a:extLst>
                </p:cNvPr>
                <p:cNvSpPr/>
                <p:nvPr/>
              </p:nvSpPr>
              <p:spPr>
                <a:xfrm>
                  <a:off x="8012982" y="2235396"/>
                  <a:ext cx="658829" cy="582050"/>
                </a:xfrm>
                <a:prstGeom prst="rect">
                  <a:avLst/>
                </a:prstGeom>
                <a:solidFill>
                  <a:schemeClr val="bg1"/>
                </a:solidFill>
                <a:ln w="38100">
                  <a:solidFill>
                    <a:srgbClr val="46C17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Graphic 47" descr="Arrow circle">
                  <a:extLst>
                    <a:ext uri="{FF2B5EF4-FFF2-40B4-BE49-F238E27FC236}">
                      <a16:creationId xmlns:a16="http://schemas.microsoft.com/office/drawing/2014/main" xmlns="" id="{B4A16BF9-0DD0-4A76-9474-0A6BF915A7F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012982" y="2197007"/>
                  <a:ext cx="658829" cy="658829"/>
                </a:xfrm>
                <a:prstGeom prst="rect">
                  <a:avLst/>
                </a:prstGeom>
              </p:spPr>
            </p:pic>
          </p:grpSp>
          <p:sp>
            <p:nvSpPr>
              <p:cNvPr id="89" name="Rectangle 88">
                <a:extLst>
                  <a:ext uri="{FF2B5EF4-FFF2-40B4-BE49-F238E27FC236}">
                    <a16:creationId xmlns:a16="http://schemas.microsoft.com/office/drawing/2014/main" xmlns="" id="{63FA1E10-594E-4CD4-9BCE-9746DA01E0C0}"/>
                  </a:ext>
                </a:extLst>
              </p:cNvPr>
              <p:cNvSpPr/>
              <p:nvPr/>
            </p:nvSpPr>
            <p:spPr>
              <a:xfrm>
                <a:off x="8418905" y="3170877"/>
                <a:ext cx="3773095"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400" b="1" dirty="0">
                    <a:solidFill>
                      <a:schemeClr val="tx1"/>
                    </a:solidFill>
                    <a:latin typeface="Times New Roman" panose="02020603050405020304" pitchFamily="18" charset="0"/>
                    <a:cs typeface="Times New Roman" panose="02020603050405020304" pitchFamily="18" charset="0"/>
                  </a:rPr>
                  <a:t>Recupero e ripristino delle risorse</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95" name="Group 94">
              <a:extLst>
                <a:ext uri="{FF2B5EF4-FFF2-40B4-BE49-F238E27FC236}">
                  <a16:creationId xmlns:a16="http://schemas.microsoft.com/office/drawing/2014/main" xmlns="" id="{47458963-3D74-45C6-8540-30F2737C689A}"/>
                </a:ext>
              </a:extLst>
            </p:cNvPr>
            <p:cNvGrpSpPr/>
            <p:nvPr/>
          </p:nvGrpSpPr>
          <p:grpSpPr>
            <a:xfrm>
              <a:off x="7307149" y="3873481"/>
              <a:ext cx="4577491" cy="658829"/>
              <a:chOff x="7614509" y="3772461"/>
              <a:chExt cx="4577491" cy="658829"/>
            </a:xfrm>
          </p:grpSpPr>
          <p:grpSp>
            <p:nvGrpSpPr>
              <p:cNvPr id="68" name="Group 67">
                <a:extLst>
                  <a:ext uri="{FF2B5EF4-FFF2-40B4-BE49-F238E27FC236}">
                    <a16:creationId xmlns:a16="http://schemas.microsoft.com/office/drawing/2014/main" xmlns="" id="{F28FCE03-53DA-42A7-9FE2-D381CEFBEE39}"/>
                  </a:ext>
                </a:extLst>
              </p:cNvPr>
              <p:cNvGrpSpPr/>
              <p:nvPr/>
            </p:nvGrpSpPr>
            <p:grpSpPr>
              <a:xfrm>
                <a:off x="7614509" y="3772461"/>
                <a:ext cx="658829" cy="658829"/>
                <a:chOff x="8506515" y="2983827"/>
                <a:chExt cx="658829" cy="658829"/>
              </a:xfrm>
            </p:grpSpPr>
            <p:sp>
              <p:nvSpPr>
                <p:cNvPr id="62" name="Rectangle 61">
                  <a:extLst>
                    <a:ext uri="{FF2B5EF4-FFF2-40B4-BE49-F238E27FC236}">
                      <a16:creationId xmlns:a16="http://schemas.microsoft.com/office/drawing/2014/main" xmlns="" id="{6FF3B76A-20FA-4A23-853B-F2138E1BE195}"/>
                    </a:ext>
                  </a:extLst>
                </p:cNvPr>
                <p:cNvSpPr/>
                <p:nvPr/>
              </p:nvSpPr>
              <p:spPr>
                <a:xfrm>
                  <a:off x="8506515" y="3022216"/>
                  <a:ext cx="658829" cy="582050"/>
                </a:xfrm>
                <a:prstGeom prst="rect">
                  <a:avLst/>
                </a:prstGeom>
                <a:solidFill>
                  <a:schemeClr val="bg1"/>
                </a:solidFill>
                <a:ln w="38100">
                  <a:solidFill>
                    <a:srgbClr val="46C17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Graphic 53" descr="Upward trend">
                  <a:extLst>
                    <a:ext uri="{FF2B5EF4-FFF2-40B4-BE49-F238E27FC236}">
                      <a16:creationId xmlns:a16="http://schemas.microsoft.com/office/drawing/2014/main" xmlns="" id="{475866AC-8514-4932-A336-2C7145805D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506515" y="2983827"/>
                  <a:ext cx="658829" cy="658829"/>
                </a:xfrm>
                <a:prstGeom prst="rect">
                  <a:avLst/>
                </a:prstGeom>
              </p:spPr>
            </p:pic>
          </p:grpSp>
          <p:sp>
            <p:nvSpPr>
              <p:cNvPr id="90" name="Rectangle 89">
                <a:extLst>
                  <a:ext uri="{FF2B5EF4-FFF2-40B4-BE49-F238E27FC236}">
                    <a16:creationId xmlns:a16="http://schemas.microsoft.com/office/drawing/2014/main" xmlns="" id="{2C73AE1A-5DFE-4A14-B69A-18D7348F14B7}"/>
                  </a:ext>
                </a:extLst>
              </p:cNvPr>
              <p:cNvSpPr/>
              <p:nvPr/>
            </p:nvSpPr>
            <p:spPr>
              <a:xfrm>
                <a:off x="8418905" y="3916432"/>
                <a:ext cx="3773095"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400" b="1" dirty="0">
                    <a:solidFill>
                      <a:schemeClr val="tx1"/>
                    </a:solidFill>
                    <a:latin typeface="Times New Roman" panose="02020603050405020304" pitchFamily="18" charset="0"/>
                    <a:cs typeface="Times New Roman" panose="02020603050405020304" pitchFamily="18" charset="0"/>
                  </a:rPr>
                  <a:t>Estensione della vita utile del prodotto</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96" name="Group 95">
              <a:extLst>
                <a:ext uri="{FF2B5EF4-FFF2-40B4-BE49-F238E27FC236}">
                  <a16:creationId xmlns:a16="http://schemas.microsoft.com/office/drawing/2014/main" xmlns="" id="{E2455006-7BDD-44F4-A6BC-F095A78DA6CE}"/>
                </a:ext>
              </a:extLst>
            </p:cNvPr>
            <p:cNvGrpSpPr/>
            <p:nvPr/>
          </p:nvGrpSpPr>
          <p:grpSpPr>
            <a:xfrm>
              <a:off x="7307149" y="4619036"/>
              <a:ext cx="4577491" cy="658829"/>
              <a:chOff x="7614509" y="4518016"/>
              <a:chExt cx="4577491" cy="658829"/>
            </a:xfrm>
          </p:grpSpPr>
          <p:grpSp>
            <p:nvGrpSpPr>
              <p:cNvPr id="70" name="Group 69">
                <a:extLst>
                  <a:ext uri="{FF2B5EF4-FFF2-40B4-BE49-F238E27FC236}">
                    <a16:creationId xmlns:a16="http://schemas.microsoft.com/office/drawing/2014/main" xmlns="" id="{B8A2EC6C-2F95-4866-809D-2576A8A4691A}"/>
                  </a:ext>
                </a:extLst>
              </p:cNvPr>
              <p:cNvGrpSpPr/>
              <p:nvPr/>
            </p:nvGrpSpPr>
            <p:grpSpPr>
              <a:xfrm>
                <a:off x="7614509" y="4518016"/>
                <a:ext cx="658829" cy="658829"/>
                <a:chOff x="8500392" y="4008347"/>
                <a:chExt cx="658829" cy="658829"/>
              </a:xfrm>
            </p:grpSpPr>
            <p:sp>
              <p:nvSpPr>
                <p:cNvPr id="63" name="Rectangle 62">
                  <a:extLst>
                    <a:ext uri="{FF2B5EF4-FFF2-40B4-BE49-F238E27FC236}">
                      <a16:creationId xmlns:a16="http://schemas.microsoft.com/office/drawing/2014/main" xmlns="" id="{083A686D-43A7-467E-92B8-467F5347A622}"/>
                    </a:ext>
                  </a:extLst>
                </p:cNvPr>
                <p:cNvSpPr/>
                <p:nvPr/>
              </p:nvSpPr>
              <p:spPr>
                <a:xfrm>
                  <a:off x="8500392" y="4046736"/>
                  <a:ext cx="658829" cy="582050"/>
                </a:xfrm>
                <a:prstGeom prst="rect">
                  <a:avLst/>
                </a:prstGeom>
                <a:solidFill>
                  <a:schemeClr val="bg1"/>
                </a:solidFill>
                <a:ln w="38100">
                  <a:solidFill>
                    <a:srgbClr val="46C17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Graphic 49" descr="Connections">
                  <a:extLst>
                    <a:ext uri="{FF2B5EF4-FFF2-40B4-BE49-F238E27FC236}">
                      <a16:creationId xmlns:a16="http://schemas.microsoft.com/office/drawing/2014/main" xmlns="" id="{F66FCCC2-614A-49F4-A714-91A18980830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8500392" y="4008347"/>
                  <a:ext cx="658829" cy="658829"/>
                </a:xfrm>
                <a:prstGeom prst="rect">
                  <a:avLst/>
                </a:prstGeom>
              </p:spPr>
            </p:pic>
          </p:grpSp>
          <p:sp>
            <p:nvSpPr>
              <p:cNvPr id="91" name="Rectangle 90">
                <a:extLst>
                  <a:ext uri="{FF2B5EF4-FFF2-40B4-BE49-F238E27FC236}">
                    <a16:creationId xmlns:a16="http://schemas.microsoft.com/office/drawing/2014/main" xmlns="" id="{DC328D01-1CF8-4561-B1B7-B761BDE4EC8B}"/>
                  </a:ext>
                </a:extLst>
              </p:cNvPr>
              <p:cNvSpPr/>
              <p:nvPr/>
            </p:nvSpPr>
            <p:spPr>
              <a:xfrm>
                <a:off x="8418905" y="4661987"/>
                <a:ext cx="3773095"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400" b="1" dirty="0">
                    <a:solidFill>
                      <a:schemeClr val="tx1"/>
                    </a:solidFill>
                    <a:latin typeface="Times New Roman" panose="02020603050405020304" pitchFamily="18" charset="0"/>
                    <a:cs typeface="Times New Roman" panose="02020603050405020304" pitchFamily="18" charset="0"/>
                  </a:rPr>
                  <a:t>Utilizzo di piattaforme di condivisione</a:t>
                </a:r>
                <a:endParaRPr lang="en-US" sz="1400" b="1" dirty="0">
                  <a:solidFill>
                    <a:schemeClr val="tx1"/>
                  </a:solidFill>
                  <a:latin typeface="Times New Roman" panose="02020603050405020304" pitchFamily="18" charset="0"/>
                  <a:cs typeface="Times New Roman" panose="02020603050405020304" pitchFamily="18" charset="0"/>
                </a:endParaRPr>
              </a:p>
            </p:txBody>
          </p:sp>
        </p:grpSp>
        <p:grpSp>
          <p:nvGrpSpPr>
            <p:cNvPr id="97" name="Group 96">
              <a:extLst>
                <a:ext uri="{FF2B5EF4-FFF2-40B4-BE49-F238E27FC236}">
                  <a16:creationId xmlns:a16="http://schemas.microsoft.com/office/drawing/2014/main" xmlns="" id="{2239584D-AE65-46DE-8AF4-0534BA3AA260}"/>
                </a:ext>
              </a:extLst>
            </p:cNvPr>
            <p:cNvGrpSpPr/>
            <p:nvPr/>
          </p:nvGrpSpPr>
          <p:grpSpPr>
            <a:xfrm>
              <a:off x="7307149" y="5364592"/>
              <a:ext cx="4577491" cy="658829"/>
              <a:chOff x="7614509" y="5263572"/>
              <a:chExt cx="4577491" cy="658829"/>
            </a:xfrm>
          </p:grpSpPr>
          <p:grpSp>
            <p:nvGrpSpPr>
              <p:cNvPr id="69" name="Group 68">
                <a:extLst>
                  <a:ext uri="{FF2B5EF4-FFF2-40B4-BE49-F238E27FC236}">
                    <a16:creationId xmlns:a16="http://schemas.microsoft.com/office/drawing/2014/main" xmlns="" id="{85B02191-3B09-4857-AD1B-FFFFB2BE2383}"/>
                  </a:ext>
                </a:extLst>
              </p:cNvPr>
              <p:cNvGrpSpPr/>
              <p:nvPr/>
            </p:nvGrpSpPr>
            <p:grpSpPr>
              <a:xfrm>
                <a:off x="7614509" y="5263572"/>
                <a:ext cx="658829" cy="658829"/>
                <a:chOff x="9166147" y="4609096"/>
                <a:chExt cx="658829" cy="658829"/>
              </a:xfrm>
            </p:grpSpPr>
            <p:sp>
              <p:nvSpPr>
                <p:cNvPr id="64" name="Rectangle 63">
                  <a:extLst>
                    <a:ext uri="{FF2B5EF4-FFF2-40B4-BE49-F238E27FC236}">
                      <a16:creationId xmlns:a16="http://schemas.microsoft.com/office/drawing/2014/main" xmlns="" id="{61FB6A8C-DE18-46E2-8F35-4CA228EA50A6}"/>
                    </a:ext>
                  </a:extLst>
                </p:cNvPr>
                <p:cNvSpPr/>
                <p:nvPr/>
              </p:nvSpPr>
              <p:spPr>
                <a:xfrm>
                  <a:off x="9166147" y="4647485"/>
                  <a:ext cx="658829" cy="582050"/>
                </a:xfrm>
                <a:prstGeom prst="rect">
                  <a:avLst/>
                </a:prstGeom>
                <a:solidFill>
                  <a:schemeClr val="bg1"/>
                </a:solidFill>
                <a:ln w="38100">
                  <a:solidFill>
                    <a:srgbClr val="46C17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Graphic 55" descr="Social network">
                  <a:extLst>
                    <a:ext uri="{FF2B5EF4-FFF2-40B4-BE49-F238E27FC236}">
                      <a16:creationId xmlns:a16="http://schemas.microsoft.com/office/drawing/2014/main" xmlns="" id="{1EDAE903-4144-43AC-A036-73C8F149809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9166147" y="4609096"/>
                  <a:ext cx="658829" cy="658829"/>
                </a:xfrm>
                <a:prstGeom prst="rect">
                  <a:avLst/>
                </a:prstGeom>
              </p:spPr>
            </p:pic>
          </p:grpSp>
          <p:sp>
            <p:nvSpPr>
              <p:cNvPr id="92" name="Rectangle 91">
                <a:extLst>
                  <a:ext uri="{FF2B5EF4-FFF2-40B4-BE49-F238E27FC236}">
                    <a16:creationId xmlns:a16="http://schemas.microsoft.com/office/drawing/2014/main" xmlns="" id="{29AC4644-5CD1-40D3-8889-65FDF4C666E2}"/>
                  </a:ext>
                </a:extLst>
              </p:cNvPr>
              <p:cNvSpPr/>
              <p:nvPr/>
            </p:nvSpPr>
            <p:spPr>
              <a:xfrm>
                <a:off x="8418905" y="5407543"/>
                <a:ext cx="3773095" cy="37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400" b="1" dirty="0">
                    <a:solidFill>
                      <a:schemeClr val="tx1"/>
                    </a:solidFill>
                    <a:latin typeface="Times New Roman" panose="02020603050405020304" pitchFamily="18" charset="0"/>
                    <a:cs typeface="Times New Roman" panose="02020603050405020304" pitchFamily="18" charset="0"/>
                  </a:rPr>
                  <a:t>Erogazione del prodotto sotto forma di servizio</a:t>
                </a:r>
                <a:endParaRPr lang="en-US" sz="1400" b="1" dirty="0">
                  <a:solidFill>
                    <a:schemeClr val="tx1"/>
                  </a:solidFill>
                  <a:latin typeface="Times New Roman" panose="02020603050405020304" pitchFamily="18" charset="0"/>
                  <a:cs typeface="Times New Roman" panose="02020603050405020304" pitchFamily="18" charset="0"/>
                </a:endParaRPr>
              </a:p>
            </p:txBody>
          </p:sp>
        </p:grpSp>
        <p:sp>
          <p:nvSpPr>
            <p:cNvPr id="98" name="Rectangle 97">
              <a:extLst>
                <a:ext uri="{FF2B5EF4-FFF2-40B4-BE49-F238E27FC236}">
                  <a16:creationId xmlns:a16="http://schemas.microsoft.com/office/drawing/2014/main" xmlns="" id="{210DE31B-EEFA-4702-90A3-9C187847F70E}"/>
                </a:ext>
              </a:extLst>
            </p:cNvPr>
            <p:cNvSpPr/>
            <p:nvPr/>
          </p:nvSpPr>
          <p:spPr>
            <a:xfrm>
              <a:off x="7671456" y="1979452"/>
              <a:ext cx="3767591" cy="370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solidFill>
                    <a:schemeClr val="tx1"/>
                  </a:solidFill>
                  <a:latin typeface="Times New Roman" panose="02020603050405020304" pitchFamily="18" charset="0"/>
                  <a:cs typeface="Times New Roman" panose="02020603050405020304" pitchFamily="18" charset="0"/>
                </a:rPr>
                <a:t>MODELLI DI BUSINESS CIRCOLARI</a:t>
              </a:r>
              <a:endParaRPr lang="en-US" sz="1600" b="1" dirty="0">
                <a:solidFill>
                  <a:schemeClr val="tx1"/>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663322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xmlns="" id="{C116C580-2964-45FC-B1AB-7FF91B7B84FA}"/>
              </a:ext>
            </a:extLst>
          </p:cNvPr>
          <p:cNvSpPr/>
          <p:nvPr/>
        </p:nvSpPr>
        <p:spPr>
          <a:xfrm>
            <a:off x="206928" y="3058119"/>
            <a:ext cx="11778143" cy="1236346"/>
          </a:xfrm>
          <a:prstGeom prst="rect">
            <a:avLst/>
          </a:prstGeom>
          <a:solidFill>
            <a:srgbClr val="6BD4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Come è stato affrontato il problema</a:t>
            </a:r>
            <a:endParaRPr lang="en-US" dirty="0"/>
          </a:p>
        </p:txBody>
      </p:sp>
      <p:sp>
        <p:nvSpPr>
          <p:cNvPr id="11" name="Rectangle 10">
            <a:extLst>
              <a:ext uri="{FF2B5EF4-FFF2-40B4-BE49-F238E27FC236}">
                <a16:creationId xmlns:a16="http://schemas.microsoft.com/office/drawing/2014/main" xmlns="" id="{85589752-2686-4AE5-9196-148B63D8E790}"/>
              </a:ext>
            </a:extLst>
          </p:cNvPr>
          <p:cNvSpPr/>
          <p:nvPr/>
        </p:nvSpPr>
        <p:spPr>
          <a:xfrm>
            <a:off x="486563" y="2722699"/>
            <a:ext cx="5244396" cy="2071245"/>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xmlns="" id="{DB67024B-3D13-4F01-985C-5A1317EB7AA7}"/>
              </a:ext>
            </a:extLst>
          </p:cNvPr>
          <p:cNvPicPr/>
          <p:nvPr/>
        </p:nvPicPr>
        <p:blipFill>
          <a:blip r:embed="rId2">
            <a:extLst>
              <a:ext uri="{28A0092B-C50C-407E-A947-70E740481C1C}">
                <a14:useLocalDpi xmlns:a14="http://schemas.microsoft.com/office/drawing/2010/main" val="0"/>
              </a:ext>
            </a:extLst>
          </a:blip>
          <a:stretch>
            <a:fillRect/>
          </a:stretch>
        </p:blipFill>
        <p:spPr>
          <a:xfrm>
            <a:off x="832030" y="3017139"/>
            <a:ext cx="4562091" cy="1266653"/>
          </a:xfrm>
          <a:prstGeom prst="rect">
            <a:avLst/>
          </a:prstGeom>
        </p:spPr>
      </p:pic>
      <p:sp>
        <p:nvSpPr>
          <p:cNvPr id="6" name="Rectangle 5">
            <a:extLst>
              <a:ext uri="{FF2B5EF4-FFF2-40B4-BE49-F238E27FC236}">
                <a16:creationId xmlns:a16="http://schemas.microsoft.com/office/drawing/2014/main" xmlns="" id="{DC4E5106-67AF-4CB8-B50E-E7AB86BD78EF}"/>
              </a:ext>
            </a:extLst>
          </p:cNvPr>
          <p:cNvSpPr/>
          <p:nvPr/>
        </p:nvSpPr>
        <p:spPr>
          <a:xfrm>
            <a:off x="756529" y="4348006"/>
            <a:ext cx="5343546"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Fonte immagine: sito web officiale Pattern </a:t>
            </a:r>
            <a:r>
              <a:rPr lang="it-IT" sz="1050" dirty="0" err="1">
                <a:solidFill>
                  <a:schemeClr val="tx1">
                    <a:lumMod val="50000"/>
                    <a:lumOff val="50000"/>
                  </a:schemeClr>
                </a:solidFill>
                <a:latin typeface="Times New Roman" panose="02020603050405020304" pitchFamily="18" charset="0"/>
                <a:cs typeface="Times New Roman" panose="02020603050405020304" pitchFamily="18" charset="0"/>
              </a:rPr>
              <a:t>SpA</a:t>
            </a:r>
            <a:endParaRPr lang="en-US" sz="1050" i="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xmlns="" id="{6AF29192-079F-4434-87F9-4CE6C7D5C4E8}"/>
              </a:ext>
            </a:extLst>
          </p:cNvPr>
          <p:cNvSpPr/>
          <p:nvPr/>
        </p:nvSpPr>
        <p:spPr>
          <a:xfrm>
            <a:off x="6477821" y="2722698"/>
            <a:ext cx="5244396" cy="2071246"/>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xmlns="" id="{49C03684-2CA3-4983-A136-3104B870C3CB}"/>
              </a:ext>
            </a:extLst>
          </p:cNvPr>
          <p:cNvPicPr/>
          <p:nvPr/>
        </p:nvPicPr>
        <p:blipFill>
          <a:blip r:embed="rId3">
            <a:extLst>
              <a:ext uri="{28A0092B-C50C-407E-A947-70E740481C1C}">
                <a14:useLocalDpi xmlns:a14="http://schemas.microsoft.com/office/drawing/2010/main" val="0"/>
              </a:ext>
            </a:extLst>
          </a:blip>
          <a:stretch>
            <a:fillRect/>
          </a:stretch>
        </p:blipFill>
        <p:spPr>
          <a:xfrm>
            <a:off x="6861963" y="3032293"/>
            <a:ext cx="4439285" cy="1236345"/>
          </a:xfrm>
          <a:prstGeom prst="rect">
            <a:avLst/>
          </a:prstGeom>
        </p:spPr>
      </p:pic>
      <p:sp>
        <p:nvSpPr>
          <p:cNvPr id="7" name="Rectangle 6">
            <a:extLst>
              <a:ext uri="{FF2B5EF4-FFF2-40B4-BE49-F238E27FC236}">
                <a16:creationId xmlns:a16="http://schemas.microsoft.com/office/drawing/2014/main" xmlns="" id="{EE6B249A-2E8D-4B5C-ADE6-64A0B4174A8A}"/>
              </a:ext>
            </a:extLst>
          </p:cNvPr>
          <p:cNvSpPr/>
          <p:nvPr/>
        </p:nvSpPr>
        <p:spPr>
          <a:xfrm>
            <a:off x="6091926" y="4348006"/>
            <a:ext cx="5343546"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Fonte immagine: sito web officiale </a:t>
            </a:r>
            <a:r>
              <a:rPr lang="it-IT" sz="1050" dirty="0" err="1">
                <a:solidFill>
                  <a:schemeClr val="tx1">
                    <a:lumMod val="50000"/>
                    <a:lumOff val="50000"/>
                  </a:schemeClr>
                </a:solidFill>
                <a:latin typeface="Times New Roman" panose="02020603050405020304" pitchFamily="18" charset="0"/>
                <a:cs typeface="Times New Roman" panose="02020603050405020304" pitchFamily="18" charset="0"/>
              </a:rPr>
              <a:t>Astelav</a:t>
            </a:r>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 </a:t>
            </a:r>
            <a:r>
              <a:rPr lang="it-IT" sz="1050" dirty="0" err="1">
                <a:solidFill>
                  <a:schemeClr val="tx1">
                    <a:lumMod val="50000"/>
                    <a:lumOff val="50000"/>
                  </a:schemeClr>
                </a:solidFill>
                <a:latin typeface="Times New Roman" panose="02020603050405020304" pitchFamily="18" charset="0"/>
                <a:cs typeface="Times New Roman" panose="02020603050405020304" pitchFamily="18" charset="0"/>
              </a:rPr>
              <a:t>Srl</a:t>
            </a:r>
            <a:endParaRPr lang="en-US" sz="1050" i="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18" name="Rectangle 17">
            <a:extLst>
              <a:ext uri="{FF2B5EF4-FFF2-40B4-BE49-F238E27FC236}">
                <a16:creationId xmlns:a16="http://schemas.microsoft.com/office/drawing/2014/main" xmlns="" id="{C43B0F32-D2DE-41EF-BE20-CC4D3E8678A8}"/>
              </a:ext>
            </a:extLst>
          </p:cNvPr>
          <p:cNvSpPr/>
          <p:nvPr/>
        </p:nvSpPr>
        <p:spPr>
          <a:xfrm>
            <a:off x="797226" y="1354986"/>
            <a:ext cx="10597548" cy="783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Times New Roman" panose="02020603050405020304" pitchFamily="18" charset="0"/>
                <a:cs typeface="Times New Roman" panose="02020603050405020304" pitchFamily="18" charset="0"/>
              </a:rPr>
              <a:t>Sono stati analizzati due casi reali di aziende manifatturiere operanti in settori ad elevata intensità di risorse e che hanno fatto propri i modelli di business caratteristici dell’Economia Circolare, analizzando se da ciò fossero derivati benefici concreti per l’ambiente nonché per le aziende stesse</a:t>
            </a:r>
            <a:endParaRPr lang="en-US" dirty="0">
              <a:solidFill>
                <a:schemeClr val="tx1"/>
              </a:solidFill>
              <a:latin typeface="Times New Roman" panose="02020603050405020304" pitchFamily="18" charset="0"/>
              <a:cs typeface="Times New Roman" panose="02020603050405020304" pitchFamily="18" charset="0"/>
            </a:endParaRPr>
          </a:p>
        </p:txBody>
      </p:sp>
      <p:grpSp>
        <p:nvGrpSpPr>
          <p:cNvPr id="31" name="Group 30">
            <a:extLst>
              <a:ext uri="{FF2B5EF4-FFF2-40B4-BE49-F238E27FC236}">
                <a16:creationId xmlns:a16="http://schemas.microsoft.com/office/drawing/2014/main" xmlns="" id="{1B084A17-01CE-425B-B3A0-9062A0C6A210}"/>
              </a:ext>
            </a:extLst>
          </p:cNvPr>
          <p:cNvGrpSpPr/>
          <p:nvPr/>
        </p:nvGrpSpPr>
        <p:grpSpPr>
          <a:xfrm>
            <a:off x="1014746" y="5215780"/>
            <a:ext cx="10162509" cy="783892"/>
            <a:chOff x="1232264" y="5215780"/>
            <a:chExt cx="10162509" cy="783892"/>
          </a:xfrm>
        </p:grpSpPr>
        <p:sp>
          <p:nvSpPr>
            <p:cNvPr id="19" name="Rectangle 18">
              <a:extLst>
                <a:ext uri="{FF2B5EF4-FFF2-40B4-BE49-F238E27FC236}">
                  <a16:creationId xmlns:a16="http://schemas.microsoft.com/office/drawing/2014/main" xmlns="" id="{CF9FBB38-4CC0-4B23-A00E-2490CA797C3A}"/>
                </a:ext>
              </a:extLst>
            </p:cNvPr>
            <p:cNvSpPr/>
            <p:nvPr/>
          </p:nvSpPr>
          <p:spPr>
            <a:xfrm>
              <a:off x="2189526" y="5215780"/>
              <a:ext cx="9205247" cy="783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b="1" dirty="0">
                  <a:solidFill>
                    <a:schemeClr val="tx1"/>
                  </a:solidFill>
                  <a:latin typeface="Times New Roman" panose="02020603050405020304" pitchFamily="18" charset="0"/>
                  <a:cs typeface="Times New Roman" panose="02020603050405020304" pitchFamily="18" charset="0"/>
                </a:rPr>
                <a:t>Le informazioni sono state raccolte soprattutto grazie ad apposite video interviste condotte con figure rappresentative di ciascuna delle due società  </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22" name="Graphic 21" descr="Radio microphone">
              <a:extLst>
                <a:ext uri="{FF2B5EF4-FFF2-40B4-BE49-F238E27FC236}">
                  <a16:creationId xmlns:a16="http://schemas.microsoft.com/office/drawing/2014/main" xmlns="" id="{7D85BBB3-606E-4698-9AB1-FA3FB94717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232264" y="5215780"/>
              <a:ext cx="783892" cy="783892"/>
            </a:xfrm>
            <a:prstGeom prst="rect">
              <a:avLst/>
            </a:prstGeom>
          </p:spPr>
        </p:pic>
      </p:grpSp>
      <p:cxnSp>
        <p:nvCxnSpPr>
          <p:cNvPr id="30" name="Straight Connector 29">
            <a:extLst>
              <a:ext uri="{FF2B5EF4-FFF2-40B4-BE49-F238E27FC236}">
                <a16:creationId xmlns:a16="http://schemas.microsoft.com/office/drawing/2014/main" xmlns="" id="{F5B46452-54D6-49BC-9238-B33CA7C0B660}"/>
              </a:ext>
            </a:extLst>
          </p:cNvPr>
          <p:cNvCxnSpPr/>
          <p:nvPr/>
        </p:nvCxnSpPr>
        <p:spPr>
          <a:xfrm>
            <a:off x="645952" y="1354986"/>
            <a:ext cx="0" cy="783892"/>
          </a:xfrm>
          <a:prstGeom prst="line">
            <a:avLst/>
          </a:prstGeom>
          <a:ln w="28575">
            <a:solidFill>
              <a:srgbClr val="00997A"/>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9665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Il caso Pattern</a:t>
            </a:r>
            <a:endParaRPr lang="en-US" dirty="0"/>
          </a:p>
        </p:txBody>
      </p:sp>
      <p:grpSp>
        <p:nvGrpSpPr>
          <p:cNvPr id="36" name="Group 35">
            <a:extLst>
              <a:ext uri="{FF2B5EF4-FFF2-40B4-BE49-F238E27FC236}">
                <a16:creationId xmlns:a16="http://schemas.microsoft.com/office/drawing/2014/main" xmlns="" id="{40DC57FA-A140-46CA-986A-3D9FB01BDED9}"/>
              </a:ext>
            </a:extLst>
          </p:cNvPr>
          <p:cNvGrpSpPr/>
          <p:nvPr/>
        </p:nvGrpSpPr>
        <p:grpSpPr>
          <a:xfrm>
            <a:off x="701451" y="1469661"/>
            <a:ext cx="4302348" cy="2301861"/>
            <a:chOff x="701451" y="1418859"/>
            <a:chExt cx="4302348" cy="2301861"/>
          </a:xfrm>
        </p:grpSpPr>
        <p:grpSp>
          <p:nvGrpSpPr>
            <p:cNvPr id="35" name="Group 34">
              <a:extLst>
                <a:ext uri="{FF2B5EF4-FFF2-40B4-BE49-F238E27FC236}">
                  <a16:creationId xmlns:a16="http://schemas.microsoft.com/office/drawing/2014/main" xmlns="" id="{3FE77034-C910-41A3-9015-DF585CF31772}"/>
                </a:ext>
              </a:extLst>
            </p:cNvPr>
            <p:cNvGrpSpPr/>
            <p:nvPr/>
          </p:nvGrpSpPr>
          <p:grpSpPr>
            <a:xfrm>
              <a:off x="701451" y="1823970"/>
              <a:ext cx="4302348" cy="1896750"/>
              <a:chOff x="701451" y="1823970"/>
              <a:chExt cx="4302348" cy="1896750"/>
            </a:xfrm>
          </p:grpSpPr>
          <p:sp>
            <p:nvSpPr>
              <p:cNvPr id="4" name="Rectangle: Diagonal Corners Rounded 3">
                <a:extLst>
                  <a:ext uri="{FF2B5EF4-FFF2-40B4-BE49-F238E27FC236}">
                    <a16:creationId xmlns:a16="http://schemas.microsoft.com/office/drawing/2014/main" xmlns="" id="{A9609CF9-4652-481B-8EE9-0638001FD028}"/>
                  </a:ext>
                </a:extLst>
              </p:cNvPr>
              <p:cNvSpPr/>
              <p:nvPr/>
            </p:nvSpPr>
            <p:spPr>
              <a:xfrm>
                <a:off x="701451" y="1896127"/>
                <a:ext cx="4302348" cy="1752436"/>
              </a:xfrm>
              <a:prstGeom prst="round2DiagRect">
                <a:avLst/>
              </a:prstGeom>
              <a:solidFill>
                <a:schemeClr val="bg1">
                  <a:lumMod val="95000"/>
                  <a:alpha val="68000"/>
                </a:schemeClr>
              </a:solidFill>
              <a:ln>
                <a:solidFill>
                  <a:srgbClr val="46C1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5B99DD51-D631-4364-8045-BC84B9F76D7E}"/>
                  </a:ext>
                </a:extLst>
              </p:cNvPr>
              <p:cNvSpPr/>
              <p:nvPr/>
            </p:nvSpPr>
            <p:spPr>
              <a:xfrm>
                <a:off x="798881" y="1823970"/>
                <a:ext cx="4117812" cy="1896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tx1"/>
                    </a:solidFill>
                    <a:latin typeface="Times New Roman" panose="02020603050405020304" pitchFamily="18" charset="0"/>
                    <a:cs typeface="Times New Roman" panose="02020603050405020304" pitchFamily="18" charset="0"/>
                  </a:rPr>
                  <a:t>Pattern è una società italiana con sede a Collegno, in provincia di </a:t>
                </a:r>
                <a:r>
                  <a:rPr lang="it-IT" sz="1400" b="1" dirty="0">
                    <a:solidFill>
                      <a:schemeClr val="tx1"/>
                    </a:solidFill>
                    <a:latin typeface="Times New Roman" panose="02020603050405020304" pitchFamily="18" charset="0"/>
                    <a:cs typeface="Times New Roman" panose="02020603050405020304" pitchFamily="18" charset="0"/>
                  </a:rPr>
                  <a:t>Torino</a:t>
                </a:r>
                <a:r>
                  <a:rPr lang="it-IT" sz="1400" dirty="0">
                    <a:solidFill>
                      <a:schemeClr val="tx1"/>
                    </a:solidFill>
                    <a:latin typeface="Times New Roman" panose="02020603050405020304" pitchFamily="18" charset="0"/>
                    <a:cs typeface="Times New Roman" panose="02020603050405020304" pitchFamily="18" charset="0"/>
                  </a:rPr>
                  <a:t>, fondata nel </a:t>
                </a:r>
                <a:r>
                  <a:rPr lang="it-IT" sz="1400" b="1" dirty="0">
                    <a:solidFill>
                      <a:schemeClr val="tx1"/>
                    </a:solidFill>
                    <a:latin typeface="Times New Roman" panose="02020603050405020304" pitchFamily="18" charset="0"/>
                    <a:cs typeface="Times New Roman" panose="02020603050405020304" pitchFamily="18" charset="0"/>
                  </a:rPr>
                  <a:t>2000</a:t>
                </a:r>
                <a:r>
                  <a:rPr lang="it-IT" sz="1400" dirty="0">
                    <a:solidFill>
                      <a:schemeClr val="tx1"/>
                    </a:solidFill>
                    <a:latin typeface="Times New Roman" panose="02020603050405020304" pitchFamily="18" charset="0"/>
                    <a:cs typeface="Times New Roman" panose="02020603050405020304" pitchFamily="18" charset="0"/>
                  </a:rPr>
                  <a:t> da </a:t>
                </a:r>
                <a:r>
                  <a:rPr lang="it-IT" sz="1400" b="1" dirty="0">
                    <a:solidFill>
                      <a:schemeClr val="tx1"/>
                    </a:solidFill>
                    <a:latin typeface="Times New Roman" panose="02020603050405020304" pitchFamily="18" charset="0"/>
                    <a:cs typeface="Times New Roman" panose="02020603050405020304" pitchFamily="18" charset="0"/>
                  </a:rPr>
                  <a:t>Fulvio Botto</a:t>
                </a:r>
                <a:r>
                  <a:rPr lang="it-IT" sz="1400" dirty="0">
                    <a:solidFill>
                      <a:schemeClr val="tx1"/>
                    </a:solidFill>
                    <a:latin typeface="Times New Roman" panose="02020603050405020304" pitchFamily="18" charset="0"/>
                    <a:cs typeface="Times New Roman" panose="02020603050405020304" pitchFamily="18" charset="0"/>
                  </a:rPr>
                  <a:t> e </a:t>
                </a:r>
                <a:r>
                  <a:rPr lang="it-IT" sz="1400" b="1" dirty="0">
                    <a:solidFill>
                      <a:schemeClr val="tx1"/>
                    </a:solidFill>
                    <a:latin typeface="Times New Roman" panose="02020603050405020304" pitchFamily="18" charset="0"/>
                    <a:cs typeface="Times New Roman" panose="02020603050405020304" pitchFamily="18" charset="0"/>
                  </a:rPr>
                  <a:t>Francesco Martorella</a:t>
                </a:r>
                <a:r>
                  <a:rPr lang="it-IT" sz="1400" dirty="0">
                    <a:solidFill>
                      <a:schemeClr val="tx1"/>
                    </a:solidFill>
                    <a:latin typeface="Times New Roman" panose="02020603050405020304" pitchFamily="18" charset="0"/>
                    <a:cs typeface="Times New Roman" panose="02020603050405020304" pitchFamily="18" charset="0"/>
                  </a:rPr>
                  <a:t>. Essa opera nell’industria tessile e dell’abbigliamento ed è specializzata nelle fasi di </a:t>
                </a:r>
                <a:r>
                  <a:rPr lang="it-IT" sz="1400" b="1" dirty="0">
                    <a:solidFill>
                      <a:schemeClr val="tx1"/>
                    </a:solidFill>
                    <a:latin typeface="Times New Roman" panose="02020603050405020304" pitchFamily="18" charset="0"/>
                    <a:cs typeface="Times New Roman" panose="02020603050405020304" pitchFamily="18" charset="0"/>
                  </a:rPr>
                  <a:t>progettazione</a:t>
                </a:r>
                <a:r>
                  <a:rPr lang="it-IT" sz="1400" dirty="0">
                    <a:solidFill>
                      <a:schemeClr val="tx1"/>
                    </a:solidFill>
                    <a:latin typeface="Times New Roman" panose="02020603050405020304" pitchFamily="18" charset="0"/>
                    <a:cs typeface="Times New Roman" panose="02020603050405020304" pitchFamily="18" charset="0"/>
                  </a:rPr>
                  <a:t> e </a:t>
                </a:r>
                <a:r>
                  <a:rPr lang="it-IT" sz="1400" b="1" dirty="0">
                    <a:solidFill>
                      <a:schemeClr val="tx1"/>
                    </a:solidFill>
                    <a:latin typeface="Times New Roman" panose="02020603050405020304" pitchFamily="18" charset="0"/>
                    <a:cs typeface="Times New Roman" panose="02020603050405020304" pitchFamily="18" charset="0"/>
                  </a:rPr>
                  <a:t>produzione</a:t>
                </a:r>
                <a:r>
                  <a:rPr lang="it-IT" sz="1400" dirty="0">
                    <a:solidFill>
                      <a:schemeClr val="tx1"/>
                    </a:solidFill>
                    <a:latin typeface="Times New Roman" panose="02020603050405020304" pitchFamily="18" charset="0"/>
                    <a:cs typeface="Times New Roman" panose="02020603050405020304" pitchFamily="18" charset="0"/>
                  </a:rPr>
                  <a:t> di capi d’abbigliamento d’</a:t>
                </a:r>
                <a:r>
                  <a:rPr lang="it-IT" sz="1400" b="1" dirty="0">
                    <a:solidFill>
                      <a:schemeClr val="tx1"/>
                    </a:solidFill>
                    <a:latin typeface="Times New Roman" panose="02020603050405020304" pitchFamily="18" charset="0"/>
                    <a:cs typeface="Times New Roman" panose="02020603050405020304" pitchFamily="18" charset="0"/>
                  </a:rPr>
                  <a:t>alta moda</a:t>
                </a:r>
                <a:r>
                  <a:rPr lang="it-IT" sz="1400" dirty="0">
                    <a:solidFill>
                      <a:schemeClr val="tx1"/>
                    </a:solidFill>
                    <a:latin typeface="Times New Roman" panose="02020603050405020304" pitchFamily="18" charset="0"/>
                    <a:cs typeface="Times New Roman" panose="02020603050405020304" pitchFamily="18" charset="0"/>
                  </a:rPr>
                  <a:t> commissionati dalle più importanti firme di livello mondiale.</a:t>
                </a:r>
              </a:p>
            </p:txBody>
          </p:sp>
        </p:grpSp>
        <p:sp>
          <p:nvSpPr>
            <p:cNvPr id="5" name="Rectangle 4">
              <a:extLst>
                <a:ext uri="{FF2B5EF4-FFF2-40B4-BE49-F238E27FC236}">
                  <a16:creationId xmlns:a16="http://schemas.microsoft.com/office/drawing/2014/main" xmlns="" id="{3E11F599-7D49-4218-8F44-F158201324F9}"/>
                </a:ext>
              </a:extLst>
            </p:cNvPr>
            <p:cNvSpPr/>
            <p:nvPr/>
          </p:nvSpPr>
          <p:spPr>
            <a:xfrm>
              <a:off x="780194" y="1418859"/>
              <a:ext cx="1838219" cy="3209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2800" b="1" dirty="0">
                  <a:solidFill>
                    <a:srgbClr val="46C17B"/>
                  </a:solidFill>
                  <a:latin typeface="Times New Roman" panose="02020603050405020304" pitchFamily="18" charset="0"/>
                  <a:cs typeface="Times New Roman" panose="02020603050405020304" pitchFamily="18" charset="0"/>
                </a:rPr>
                <a:t>L’azienda</a:t>
              </a:r>
              <a:endParaRPr lang="en-US" sz="2800" b="1" dirty="0">
                <a:solidFill>
                  <a:srgbClr val="46C17B"/>
                </a:solidFill>
                <a:latin typeface="Times New Roman" panose="02020603050405020304" pitchFamily="18" charset="0"/>
                <a:cs typeface="Times New Roman" panose="02020603050405020304" pitchFamily="18" charset="0"/>
              </a:endParaRPr>
            </a:p>
          </p:txBody>
        </p:sp>
      </p:grpSp>
      <p:sp>
        <p:nvSpPr>
          <p:cNvPr id="12" name="Rectangle: Diagonal Corners Rounded 11">
            <a:extLst>
              <a:ext uri="{FF2B5EF4-FFF2-40B4-BE49-F238E27FC236}">
                <a16:creationId xmlns:a16="http://schemas.microsoft.com/office/drawing/2014/main" xmlns="" id="{5C8985F7-A58C-4FBE-9C89-BC234A7AC7A4}"/>
              </a:ext>
            </a:extLst>
          </p:cNvPr>
          <p:cNvSpPr/>
          <p:nvPr/>
        </p:nvSpPr>
        <p:spPr>
          <a:xfrm>
            <a:off x="5774745" y="1935424"/>
            <a:ext cx="5715804" cy="783892"/>
          </a:xfrm>
          <a:prstGeom prst="round2DiagRect">
            <a:avLst>
              <a:gd name="adj1" fmla="val 50000"/>
              <a:gd name="adj2" fmla="val 0"/>
            </a:avLst>
          </a:prstGeom>
          <a:solidFill>
            <a:srgbClr val="019A8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bg1"/>
                </a:solidFill>
                <a:latin typeface="Times New Roman" panose="02020603050405020304" pitchFamily="18" charset="0"/>
                <a:cs typeface="Times New Roman" panose="02020603050405020304" pitchFamily="18" charset="0"/>
              </a:rPr>
              <a:t>Lancio di «</a:t>
            </a:r>
            <a:r>
              <a:rPr lang="it-IT" sz="1400" b="1" dirty="0">
                <a:solidFill>
                  <a:schemeClr val="bg1"/>
                </a:solidFill>
                <a:latin typeface="Times New Roman" panose="02020603050405020304" pitchFamily="18" charset="0"/>
                <a:cs typeface="Times New Roman" panose="02020603050405020304" pitchFamily="18" charset="0"/>
              </a:rPr>
              <a:t>Esemplare</a:t>
            </a:r>
            <a:r>
              <a:rPr lang="it-IT" sz="1400" dirty="0">
                <a:solidFill>
                  <a:schemeClr val="bg1"/>
                </a:solidFill>
                <a:latin typeface="Times New Roman" panose="02020603050405020304" pitchFamily="18" charset="0"/>
                <a:cs typeface="Times New Roman" panose="02020603050405020304" pitchFamily="18" charset="0"/>
              </a:rPr>
              <a:t>» un marchio i cui capi sono realizzati a partire da bottigliette in plastica</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15" name="Rectangle: Diagonal Corners Rounded 14">
            <a:extLst>
              <a:ext uri="{FF2B5EF4-FFF2-40B4-BE49-F238E27FC236}">
                <a16:creationId xmlns:a16="http://schemas.microsoft.com/office/drawing/2014/main" xmlns="" id="{9ADFA6B3-3941-4A34-A8E7-87DE27FB9307}"/>
              </a:ext>
            </a:extLst>
          </p:cNvPr>
          <p:cNvSpPr/>
          <p:nvPr/>
        </p:nvSpPr>
        <p:spPr>
          <a:xfrm>
            <a:off x="5774745" y="2818948"/>
            <a:ext cx="5715804" cy="783892"/>
          </a:xfrm>
          <a:prstGeom prst="round2DiagRect">
            <a:avLst>
              <a:gd name="adj1" fmla="val 50000"/>
              <a:gd name="adj2" fmla="val 0"/>
            </a:avLst>
          </a:prstGeom>
          <a:solidFill>
            <a:srgbClr val="00B0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bg1"/>
                </a:solidFill>
                <a:latin typeface="Times New Roman" panose="02020603050405020304" pitchFamily="18" charset="0"/>
                <a:cs typeface="Times New Roman" panose="02020603050405020304" pitchFamily="18" charset="0"/>
              </a:rPr>
              <a:t>Creazione di un </a:t>
            </a:r>
            <a:r>
              <a:rPr lang="it-IT" sz="1400" b="1" dirty="0">
                <a:solidFill>
                  <a:schemeClr val="bg1"/>
                </a:solidFill>
                <a:latin typeface="Times New Roman" panose="02020603050405020304" pitchFamily="18" charset="0"/>
                <a:cs typeface="Times New Roman" panose="02020603050405020304" pitchFamily="18" charset="0"/>
              </a:rPr>
              <a:t>impianto fotovoltaico</a:t>
            </a:r>
            <a:r>
              <a:rPr lang="it-IT" sz="1400" dirty="0">
                <a:solidFill>
                  <a:schemeClr val="bg1"/>
                </a:solidFill>
                <a:latin typeface="Times New Roman" panose="02020603050405020304" pitchFamily="18" charset="0"/>
                <a:cs typeface="Times New Roman" panose="02020603050405020304" pitchFamily="18" charset="0"/>
              </a:rPr>
              <a:t> e di un</a:t>
            </a:r>
            <a:r>
              <a:rPr lang="it-IT" sz="1400" b="1" dirty="0">
                <a:solidFill>
                  <a:schemeClr val="bg1"/>
                </a:solidFill>
                <a:latin typeface="Times New Roman" panose="02020603050405020304" pitchFamily="18" charset="0"/>
                <a:cs typeface="Times New Roman" panose="02020603050405020304" pitchFamily="18" charset="0"/>
              </a:rPr>
              <a:t> impianto geotermico </a:t>
            </a:r>
            <a:r>
              <a:rPr lang="it-IT" sz="1400" dirty="0">
                <a:solidFill>
                  <a:schemeClr val="bg1"/>
                </a:solidFill>
                <a:latin typeface="Times New Roman" panose="02020603050405020304" pitchFamily="18" charset="0"/>
                <a:cs typeface="Times New Roman" panose="02020603050405020304" pitchFamily="18" charset="0"/>
              </a:rPr>
              <a:t>nella sede di Collegno</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16" name="Rectangle: Diagonal Corners Rounded 15">
            <a:extLst>
              <a:ext uri="{FF2B5EF4-FFF2-40B4-BE49-F238E27FC236}">
                <a16:creationId xmlns:a16="http://schemas.microsoft.com/office/drawing/2014/main" xmlns="" id="{95620718-6AC9-46C7-A50A-1C96CAF17C95}"/>
              </a:ext>
            </a:extLst>
          </p:cNvPr>
          <p:cNvSpPr/>
          <p:nvPr/>
        </p:nvSpPr>
        <p:spPr>
          <a:xfrm>
            <a:off x="5774745" y="4585996"/>
            <a:ext cx="5715804" cy="783892"/>
          </a:xfrm>
          <a:prstGeom prst="round2DiagRect">
            <a:avLst>
              <a:gd name="adj1" fmla="val 50000"/>
              <a:gd name="adj2" fmla="val 0"/>
            </a:avLst>
          </a:prstGeom>
          <a:solidFill>
            <a:srgbClr val="50C682">
              <a:alpha val="89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bg1"/>
                </a:solidFill>
                <a:latin typeface="Times New Roman" panose="02020603050405020304" pitchFamily="18" charset="0"/>
                <a:cs typeface="Times New Roman" panose="02020603050405020304" pitchFamily="18" charset="0"/>
              </a:rPr>
              <a:t>Ricorso ad una filiera </a:t>
            </a:r>
            <a:r>
              <a:rPr lang="it-IT" sz="1400" b="1" dirty="0">
                <a:solidFill>
                  <a:schemeClr val="bg1"/>
                </a:solidFill>
                <a:latin typeface="Times New Roman" panose="02020603050405020304" pitchFamily="18" charset="0"/>
                <a:cs typeface="Times New Roman" panose="02020603050405020304" pitchFamily="18" charset="0"/>
              </a:rPr>
              <a:t>certificata</a:t>
            </a:r>
            <a:r>
              <a:rPr lang="it-IT" sz="1400" dirty="0">
                <a:solidFill>
                  <a:schemeClr val="bg1"/>
                </a:solidFill>
                <a:latin typeface="Times New Roman" panose="02020603050405020304" pitchFamily="18" charset="0"/>
                <a:cs typeface="Times New Roman" panose="02020603050405020304" pitchFamily="18" charset="0"/>
              </a:rPr>
              <a:t> e </a:t>
            </a:r>
            <a:r>
              <a:rPr lang="it-IT" sz="1400" b="1" dirty="0">
                <a:solidFill>
                  <a:schemeClr val="bg1"/>
                </a:solidFill>
                <a:latin typeface="Times New Roman" panose="02020603050405020304" pitchFamily="18" charset="0"/>
                <a:cs typeface="Times New Roman" panose="02020603050405020304" pitchFamily="18" charset="0"/>
              </a:rPr>
              <a:t>trasparente</a:t>
            </a:r>
            <a:r>
              <a:rPr lang="it-IT" sz="1400" dirty="0">
                <a:solidFill>
                  <a:schemeClr val="bg1"/>
                </a:solidFill>
                <a:latin typeface="Times New Roman" panose="02020603050405020304" pitchFamily="18" charset="0"/>
                <a:cs typeface="Times New Roman" panose="02020603050405020304" pitchFamily="18" charset="0"/>
              </a:rPr>
              <a:t> grazie all’implementazione del «</a:t>
            </a:r>
            <a:r>
              <a:rPr lang="it-IT" sz="1400" b="1" dirty="0">
                <a:solidFill>
                  <a:schemeClr val="bg1"/>
                </a:solidFill>
                <a:latin typeface="Times New Roman" panose="02020603050405020304" pitchFamily="18" charset="0"/>
                <a:cs typeface="Times New Roman" panose="02020603050405020304" pitchFamily="18" charset="0"/>
              </a:rPr>
              <a:t>Chemical Management System</a:t>
            </a:r>
            <a:r>
              <a:rPr lang="it-IT" sz="1400" dirty="0">
                <a:solidFill>
                  <a:schemeClr val="bg1"/>
                </a:solidFill>
                <a:latin typeface="Times New Roman" panose="02020603050405020304" pitchFamily="18" charset="0"/>
                <a:cs typeface="Times New Roman" panose="02020603050405020304" pitchFamily="18" charset="0"/>
              </a:rPr>
              <a:t>», strumento utilizzato dall’azienda al fine di eliminare il rischio chimico</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17" name="Rectangle: Diagonal Corners Rounded 16">
            <a:extLst>
              <a:ext uri="{FF2B5EF4-FFF2-40B4-BE49-F238E27FC236}">
                <a16:creationId xmlns:a16="http://schemas.microsoft.com/office/drawing/2014/main" xmlns="" id="{3FD74BC6-411D-4C8A-BF27-775CE17EE2A5}"/>
              </a:ext>
            </a:extLst>
          </p:cNvPr>
          <p:cNvSpPr/>
          <p:nvPr/>
        </p:nvSpPr>
        <p:spPr>
          <a:xfrm>
            <a:off x="5774745" y="3702472"/>
            <a:ext cx="5715804" cy="783892"/>
          </a:xfrm>
          <a:prstGeom prst="round2DiagRect">
            <a:avLst>
              <a:gd name="adj1" fmla="val 50000"/>
              <a:gd name="adj2" fmla="val 0"/>
            </a:avLst>
          </a:prstGeom>
          <a:solidFill>
            <a:srgbClr val="01CA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b="1" dirty="0">
                <a:solidFill>
                  <a:schemeClr val="bg1"/>
                </a:solidFill>
                <a:latin typeface="Times New Roman" panose="02020603050405020304" pitchFamily="18" charset="0"/>
                <a:cs typeface="Times New Roman" panose="02020603050405020304" pitchFamily="18" charset="0"/>
              </a:rPr>
              <a:t>Investimenti tecnologici </a:t>
            </a:r>
            <a:r>
              <a:rPr lang="it-IT" sz="1400" dirty="0">
                <a:solidFill>
                  <a:schemeClr val="bg1"/>
                </a:solidFill>
                <a:latin typeface="Times New Roman" panose="02020603050405020304" pitchFamily="18" charset="0"/>
                <a:cs typeface="Times New Roman" panose="02020603050405020304" pitchFamily="18" charset="0"/>
              </a:rPr>
              <a:t>volti ad ottimizzare l’utilizzo dei materiali da parte della linea; nonché la ristrutturazione della sede principale al fine di favorire un </a:t>
            </a:r>
            <a:r>
              <a:rPr lang="it-IT" sz="1400" b="1" dirty="0">
                <a:solidFill>
                  <a:schemeClr val="bg1"/>
                </a:solidFill>
                <a:latin typeface="Times New Roman" panose="02020603050405020304" pitchFamily="18" charset="0"/>
                <a:cs typeface="Times New Roman" panose="02020603050405020304" pitchFamily="18" charset="0"/>
              </a:rPr>
              <a:t>upgrade della classe energetica</a:t>
            </a:r>
            <a:endParaRPr lang="en-US" sz="1400" b="1" dirty="0">
              <a:solidFill>
                <a:schemeClr val="bg1"/>
              </a:solidFill>
              <a:latin typeface="Times New Roman" panose="02020603050405020304" pitchFamily="18" charset="0"/>
              <a:cs typeface="Times New Roman" panose="02020603050405020304" pitchFamily="18" charset="0"/>
            </a:endParaRPr>
          </a:p>
        </p:txBody>
      </p:sp>
      <p:sp>
        <p:nvSpPr>
          <p:cNvPr id="18" name="Rectangle: Diagonal Corners Rounded 17">
            <a:extLst>
              <a:ext uri="{FF2B5EF4-FFF2-40B4-BE49-F238E27FC236}">
                <a16:creationId xmlns:a16="http://schemas.microsoft.com/office/drawing/2014/main" xmlns="" id="{F47C4194-555C-4162-A535-5AE6A69417D7}"/>
              </a:ext>
            </a:extLst>
          </p:cNvPr>
          <p:cNvSpPr/>
          <p:nvPr/>
        </p:nvSpPr>
        <p:spPr>
          <a:xfrm>
            <a:off x="5774745" y="5469519"/>
            <a:ext cx="5715804" cy="783892"/>
          </a:xfrm>
          <a:prstGeom prst="round2DiagRect">
            <a:avLst>
              <a:gd name="adj1" fmla="val 50000"/>
              <a:gd name="adj2" fmla="val 0"/>
            </a:avLst>
          </a:prstGeom>
          <a:solidFill>
            <a:srgbClr val="73D89B">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dirty="0">
                <a:solidFill>
                  <a:schemeClr val="bg1"/>
                </a:solidFill>
                <a:latin typeface="Times New Roman" panose="02020603050405020304" pitchFamily="18" charset="0"/>
                <a:cs typeface="Times New Roman" panose="02020603050405020304" pitchFamily="18" charset="0"/>
              </a:rPr>
              <a:t>Redazione del </a:t>
            </a:r>
            <a:r>
              <a:rPr lang="it-IT" sz="1400" b="1" dirty="0">
                <a:solidFill>
                  <a:schemeClr val="bg1"/>
                </a:solidFill>
                <a:latin typeface="Times New Roman" panose="02020603050405020304" pitchFamily="18" charset="0"/>
                <a:cs typeface="Times New Roman" panose="02020603050405020304" pitchFamily="18" charset="0"/>
              </a:rPr>
              <a:t>Bilancio di Sostenibilità</a:t>
            </a:r>
            <a:r>
              <a:rPr lang="it-IT" sz="1400" dirty="0">
                <a:solidFill>
                  <a:schemeClr val="bg1"/>
                </a:solidFill>
                <a:latin typeface="Times New Roman" panose="02020603050405020304" pitchFamily="18" charset="0"/>
                <a:cs typeface="Times New Roman" panose="02020603050405020304" pitchFamily="18" charset="0"/>
              </a:rPr>
              <a:t>, sebbene non obbligata in base alla direttiva 95/2014 dell’Unione Europea</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23" name="Rectangle 22">
            <a:extLst>
              <a:ext uri="{FF2B5EF4-FFF2-40B4-BE49-F238E27FC236}">
                <a16:creationId xmlns:a16="http://schemas.microsoft.com/office/drawing/2014/main" xmlns="" id="{9F14F1CA-ABDB-4F4A-8021-7890C4FF05BA}"/>
              </a:ext>
            </a:extLst>
          </p:cNvPr>
          <p:cNvSpPr/>
          <p:nvPr/>
        </p:nvSpPr>
        <p:spPr>
          <a:xfrm>
            <a:off x="6513569" y="1322307"/>
            <a:ext cx="4238157" cy="460709"/>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chemeClr val="tx1"/>
                </a:solidFill>
                <a:latin typeface="Times New Roman" panose="02020603050405020304" pitchFamily="18" charset="0"/>
                <a:cs typeface="Times New Roman" panose="02020603050405020304" pitchFamily="18" charset="0"/>
              </a:rPr>
              <a:t>LE INIZIATIVE PROMOSSE NEGLI ANNI</a:t>
            </a:r>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31" name="Picture 30">
            <a:extLst>
              <a:ext uri="{FF2B5EF4-FFF2-40B4-BE49-F238E27FC236}">
                <a16:creationId xmlns:a16="http://schemas.microsoft.com/office/drawing/2014/main" xmlns="" id="{C5985CF9-9E5F-4F46-BF08-814CD72707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450" y="3939145"/>
            <a:ext cx="4302349" cy="1936058"/>
          </a:xfrm>
          <a:prstGeom prst="rect">
            <a:avLst/>
          </a:prstGeom>
          <a:effectLst>
            <a:outerShdw blurRad="50800" dist="38100" dir="2700000" algn="tl" rotWithShape="0">
              <a:prstClr val="black">
                <a:alpha val="40000"/>
              </a:prstClr>
            </a:outerShdw>
          </a:effectLst>
        </p:spPr>
      </p:pic>
      <p:sp>
        <p:nvSpPr>
          <p:cNvPr id="34" name="Rectangle 33">
            <a:extLst>
              <a:ext uri="{FF2B5EF4-FFF2-40B4-BE49-F238E27FC236}">
                <a16:creationId xmlns:a16="http://schemas.microsoft.com/office/drawing/2014/main" xmlns="" id="{46425BDD-1297-449E-9E9B-31A4E6529C7C}"/>
              </a:ext>
            </a:extLst>
          </p:cNvPr>
          <p:cNvSpPr/>
          <p:nvPr/>
        </p:nvSpPr>
        <p:spPr>
          <a:xfrm>
            <a:off x="701450" y="5920068"/>
            <a:ext cx="5343546" cy="395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050" dirty="0">
                <a:solidFill>
                  <a:schemeClr val="tx1">
                    <a:lumMod val="50000"/>
                    <a:lumOff val="50000"/>
                  </a:schemeClr>
                </a:solidFill>
                <a:latin typeface="Times New Roman" panose="02020603050405020304" pitchFamily="18" charset="0"/>
                <a:cs typeface="Times New Roman" panose="02020603050405020304" pitchFamily="18" charset="0"/>
              </a:rPr>
              <a:t>Fonte immagine: sito web officiale Pattern </a:t>
            </a:r>
            <a:r>
              <a:rPr lang="it-IT" sz="1050" dirty="0" err="1">
                <a:solidFill>
                  <a:schemeClr val="tx1">
                    <a:lumMod val="50000"/>
                    <a:lumOff val="50000"/>
                  </a:schemeClr>
                </a:solidFill>
                <a:latin typeface="Times New Roman" panose="02020603050405020304" pitchFamily="18" charset="0"/>
                <a:cs typeface="Times New Roman" panose="02020603050405020304" pitchFamily="18" charset="0"/>
              </a:rPr>
              <a:t>SpA</a:t>
            </a:r>
            <a:endParaRPr lang="en-US" sz="1050" i="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6380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CEB29A-AACD-43C2-A1B1-A99EFE201CF5}"/>
              </a:ext>
            </a:extLst>
          </p:cNvPr>
          <p:cNvSpPr>
            <a:spLocks noGrp="1"/>
          </p:cNvSpPr>
          <p:nvPr>
            <p:ph type="ctrTitle"/>
          </p:nvPr>
        </p:nvSpPr>
        <p:spPr/>
        <p:txBody>
          <a:bodyPr/>
          <a:lstStyle/>
          <a:p>
            <a:r>
              <a:rPr lang="it-IT" dirty="0"/>
              <a:t>Il caso Pattern - Benefici ambientali</a:t>
            </a:r>
            <a:endParaRPr lang="en-US" dirty="0"/>
          </a:p>
        </p:txBody>
      </p:sp>
      <p:grpSp>
        <p:nvGrpSpPr>
          <p:cNvPr id="88" name="Group 87">
            <a:extLst>
              <a:ext uri="{FF2B5EF4-FFF2-40B4-BE49-F238E27FC236}">
                <a16:creationId xmlns:a16="http://schemas.microsoft.com/office/drawing/2014/main" xmlns="" id="{99371D74-43C2-4E33-AB8A-4131783A0DE8}"/>
              </a:ext>
            </a:extLst>
          </p:cNvPr>
          <p:cNvGrpSpPr/>
          <p:nvPr/>
        </p:nvGrpSpPr>
        <p:grpSpPr>
          <a:xfrm>
            <a:off x="3671073" y="2025636"/>
            <a:ext cx="3875423" cy="4349406"/>
            <a:chOff x="3671073" y="2025636"/>
            <a:chExt cx="3875423" cy="4349406"/>
          </a:xfrm>
        </p:grpSpPr>
        <p:grpSp>
          <p:nvGrpSpPr>
            <p:cNvPr id="46" name="Group 45">
              <a:extLst>
                <a:ext uri="{FF2B5EF4-FFF2-40B4-BE49-F238E27FC236}">
                  <a16:creationId xmlns:a16="http://schemas.microsoft.com/office/drawing/2014/main" xmlns="" id="{340138E3-6522-4EBB-8CBB-1A2E92A85401}"/>
                </a:ext>
              </a:extLst>
            </p:cNvPr>
            <p:cNvGrpSpPr/>
            <p:nvPr/>
          </p:nvGrpSpPr>
          <p:grpSpPr>
            <a:xfrm>
              <a:off x="3732208" y="2025636"/>
              <a:ext cx="3814288" cy="2052845"/>
              <a:chOff x="3741806" y="1701770"/>
              <a:chExt cx="3814288" cy="2052845"/>
            </a:xfrm>
          </p:grpSpPr>
          <p:sp>
            <p:nvSpPr>
              <p:cNvPr id="13" name="Rectangle 12">
                <a:extLst>
                  <a:ext uri="{FF2B5EF4-FFF2-40B4-BE49-F238E27FC236}">
                    <a16:creationId xmlns:a16="http://schemas.microsoft.com/office/drawing/2014/main" xmlns="" id="{86C7D762-956A-430D-A22B-606DF815A7B5}"/>
                  </a:ext>
                </a:extLst>
              </p:cNvPr>
              <p:cNvSpPr/>
              <p:nvPr/>
            </p:nvSpPr>
            <p:spPr>
              <a:xfrm>
                <a:off x="3741806" y="1954773"/>
                <a:ext cx="3776345" cy="1799842"/>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hart 5">
                <a:extLst>
                  <a:ext uri="{FF2B5EF4-FFF2-40B4-BE49-F238E27FC236}">
                    <a16:creationId xmlns:a16="http://schemas.microsoft.com/office/drawing/2014/main" xmlns="" id="{3730142F-2215-4E30-8E71-63A065B67873}"/>
                  </a:ext>
                </a:extLst>
              </p:cNvPr>
              <p:cNvGraphicFramePr/>
              <p:nvPr>
                <p:extLst>
                  <p:ext uri="{D42A27DB-BD31-4B8C-83A1-F6EECF244321}">
                    <p14:modId xmlns:p14="http://schemas.microsoft.com/office/powerpoint/2010/main" val="469808747"/>
                  </p:ext>
                </p:extLst>
              </p:nvPr>
            </p:nvGraphicFramePr>
            <p:xfrm>
              <a:off x="3780384" y="2075885"/>
              <a:ext cx="3775710" cy="1678729"/>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a:extLst>
                  <a:ext uri="{FF2B5EF4-FFF2-40B4-BE49-F238E27FC236}">
                    <a16:creationId xmlns:a16="http://schemas.microsoft.com/office/drawing/2014/main" xmlns="" id="{FF6EB621-498F-42F8-A02D-CE8611F0C53B}"/>
                  </a:ext>
                </a:extLst>
              </p:cNvPr>
              <p:cNvSpPr/>
              <p:nvPr/>
            </p:nvSpPr>
            <p:spPr>
              <a:xfrm>
                <a:off x="4501181" y="1701770"/>
                <a:ext cx="2257594" cy="496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lumMod val="75000"/>
                        <a:lumOff val="25000"/>
                      </a:schemeClr>
                    </a:solidFill>
                    <a:latin typeface="Times New Roman" panose="02020603050405020304" pitchFamily="18" charset="0"/>
                    <a:cs typeface="Times New Roman" panose="02020603050405020304" pitchFamily="18" charset="0"/>
                  </a:rPr>
                  <a:t>Indice di resa ambientale del consumo di corrente elettrica</a:t>
                </a:r>
                <a:endParaRPr lang="en-US" sz="14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grpSp>
        <p:grpSp>
          <p:nvGrpSpPr>
            <p:cNvPr id="75" name="Group 74">
              <a:extLst>
                <a:ext uri="{FF2B5EF4-FFF2-40B4-BE49-F238E27FC236}">
                  <a16:creationId xmlns:a16="http://schemas.microsoft.com/office/drawing/2014/main" xmlns="" id="{68D1E6AC-EE69-4C68-8B48-5B145F8428AE}"/>
                </a:ext>
              </a:extLst>
            </p:cNvPr>
            <p:cNvGrpSpPr/>
            <p:nvPr/>
          </p:nvGrpSpPr>
          <p:grpSpPr>
            <a:xfrm>
              <a:off x="3671073" y="4287409"/>
              <a:ext cx="3856452" cy="2087633"/>
              <a:chOff x="3688825" y="4287409"/>
              <a:chExt cx="3856452" cy="2087633"/>
            </a:xfrm>
          </p:grpSpPr>
          <p:graphicFrame>
            <p:nvGraphicFramePr>
              <p:cNvPr id="7" name="Chart 6">
                <a:extLst>
                  <a:ext uri="{FF2B5EF4-FFF2-40B4-BE49-F238E27FC236}">
                    <a16:creationId xmlns:a16="http://schemas.microsoft.com/office/drawing/2014/main" xmlns="" id="{A8011B7D-BCCB-40E9-9FAF-10FA396234AB}"/>
                  </a:ext>
                </a:extLst>
              </p:cNvPr>
              <p:cNvGraphicFramePr/>
              <p:nvPr>
                <p:extLst>
                  <p:ext uri="{D42A27DB-BD31-4B8C-83A1-F6EECF244321}">
                    <p14:modId xmlns:p14="http://schemas.microsoft.com/office/powerpoint/2010/main" val="2937650087"/>
                  </p:ext>
                </p:extLst>
              </p:nvPr>
            </p:nvGraphicFramePr>
            <p:xfrm>
              <a:off x="3688825" y="4745997"/>
              <a:ext cx="3776345" cy="1577900"/>
            </p:xfrm>
            <a:graphic>
              <a:graphicData uri="http://schemas.openxmlformats.org/drawingml/2006/chart">
                <c:chart xmlns:c="http://schemas.openxmlformats.org/drawingml/2006/chart" xmlns:r="http://schemas.openxmlformats.org/officeDocument/2006/relationships" r:id="rId3"/>
              </a:graphicData>
            </a:graphic>
          </p:graphicFrame>
          <p:grpSp>
            <p:nvGrpSpPr>
              <p:cNvPr id="74" name="Group 73">
                <a:extLst>
                  <a:ext uri="{FF2B5EF4-FFF2-40B4-BE49-F238E27FC236}">
                    <a16:creationId xmlns:a16="http://schemas.microsoft.com/office/drawing/2014/main" xmlns="" id="{DF5B5D6D-A5BF-42C5-847D-15AE48D7CDF6}"/>
                  </a:ext>
                </a:extLst>
              </p:cNvPr>
              <p:cNvGrpSpPr/>
              <p:nvPr/>
            </p:nvGrpSpPr>
            <p:grpSpPr>
              <a:xfrm>
                <a:off x="3768932" y="4287409"/>
                <a:ext cx="3776345" cy="2087633"/>
                <a:chOff x="3768932" y="4287409"/>
                <a:chExt cx="3776345" cy="2087633"/>
              </a:xfrm>
            </p:grpSpPr>
            <p:sp>
              <p:nvSpPr>
                <p:cNvPr id="16" name="Rectangle 15">
                  <a:extLst>
                    <a:ext uri="{FF2B5EF4-FFF2-40B4-BE49-F238E27FC236}">
                      <a16:creationId xmlns:a16="http://schemas.microsoft.com/office/drawing/2014/main" xmlns="" id="{3842E0BB-81C0-4D26-90FB-FA3B278FAC5B}"/>
                    </a:ext>
                  </a:extLst>
                </p:cNvPr>
                <p:cNvSpPr/>
                <p:nvPr/>
              </p:nvSpPr>
              <p:spPr>
                <a:xfrm>
                  <a:off x="3768932" y="4575199"/>
                  <a:ext cx="3776345" cy="1799843"/>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99D64017-5336-4090-AA69-703C555C423A}"/>
                    </a:ext>
                  </a:extLst>
                </p:cNvPr>
                <p:cNvSpPr/>
                <p:nvPr/>
              </p:nvSpPr>
              <p:spPr>
                <a:xfrm>
                  <a:off x="4668253" y="4287409"/>
                  <a:ext cx="1977703" cy="496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lumMod val="75000"/>
                          <a:lumOff val="25000"/>
                        </a:schemeClr>
                      </a:solidFill>
                      <a:latin typeface="Times New Roman" panose="02020603050405020304" pitchFamily="18" charset="0"/>
                      <a:cs typeface="Times New Roman" panose="02020603050405020304" pitchFamily="18" charset="0"/>
                    </a:rPr>
                    <a:t>Indice di resa ambientale del consumo di gas</a:t>
                  </a:r>
                  <a:endParaRPr lang="en-US" sz="14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grpSp>
        </p:grpSp>
      </p:grpSp>
      <p:grpSp>
        <p:nvGrpSpPr>
          <p:cNvPr id="64" name="Group 63">
            <a:extLst>
              <a:ext uri="{FF2B5EF4-FFF2-40B4-BE49-F238E27FC236}">
                <a16:creationId xmlns:a16="http://schemas.microsoft.com/office/drawing/2014/main" xmlns="" id="{911C257F-D97D-491F-BDED-E3E1596B9CE4}"/>
              </a:ext>
            </a:extLst>
          </p:cNvPr>
          <p:cNvGrpSpPr/>
          <p:nvPr/>
        </p:nvGrpSpPr>
        <p:grpSpPr>
          <a:xfrm>
            <a:off x="5248255" y="1043905"/>
            <a:ext cx="782195" cy="922450"/>
            <a:chOff x="5669417" y="1067692"/>
            <a:chExt cx="782195" cy="922450"/>
          </a:xfrm>
        </p:grpSpPr>
        <p:sp>
          <p:nvSpPr>
            <p:cNvPr id="57" name="Oval 56">
              <a:extLst>
                <a:ext uri="{FF2B5EF4-FFF2-40B4-BE49-F238E27FC236}">
                  <a16:creationId xmlns:a16="http://schemas.microsoft.com/office/drawing/2014/main" xmlns="" id="{4945FBBF-8BE6-43E7-8F29-CAC585EFC76F}"/>
                </a:ext>
              </a:extLst>
            </p:cNvPr>
            <p:cNvSpPr/>
            <p:nvPr/>
          </p:nvSpPr>
          <p:spPr>
            <a:xfrm>
              <a:off x="5669417" y="1172337"/>
              <a:ext cx="782195" cy="713160"/>
            </a:xfrm>
            <a:prstGeom prst="ellipse">
              <a:avLst/>
            </a:prstGeom>
            <a:solidFill>
              <a:srgbClr val="00B38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xmlns="" id="{5006BB9F-09CE-42B4-9A91-699B7C093A76}"/>
                </a:ext>
              </a:extLst>
            </p:cNvPr>
            <p:cNvSpPr/>
            <p:nvPr/>
          </p:nvSpPr>
          <p:spPr>
            <a:xfrm>
              <a:off x="5669418" y="1067692"/>
              <a:ext cx="782193" cy="92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600" b="1" dirty="0">
                  <a:solidFill>
                    <a:schemeClr val="bg1"/>
                  </a:solidFill>
                  <a:latin typeface="Times New Roman" panose="02020603050405020304" pitchFamily="18" charset="0"/>
                  <a:cs typeface="Times New Roman" panose="02020603050405020304" pitchFamily="18" charset="0"/>
                </a:rPr>
                <a:t>2</a:t>
              </a:r>
              <a:endParaRPr lang="en-US" sz="3600" b="1" dirty="0">
                <a:solidFill>
                  <a:schemeClr val="bg1"/>
                </a:solidFill>
                <a:latin typeface="Times New Roman" panose="02020603050405020304" pitchFamily="18" charset="0"/>
                <a:cs typeface="Times New Roman" panose="02020603050405020304" pitchFamily="18" charset="0"/>
              </a:endParaRPr>
            </a:p>
          </p:txBody>
        </p:sp>
      </p:grpSp>
      <p:grpSp>
        <p:nvGrpSpPr>
          <p:cNvPr id="86" name="Group 85">
            <a:extLst>
              <a:ext uri="{FF2B5EF4-FFF2-40B4-BE49-F238E27FC236}">
                <a16:creationId xmlns:a16="http://schemas.microsoft.com/office/drawing/2014/main" xmlns="" id="{48AD3E44-4FFA-4C6C-9FFD-D46D7A309A62}"/>
              </a:ext>
            </a:extLst>
          </p:cNvPr>
          <p:cNvGrpSpPr/>
          <p:nvPr/>
        </p:nvGrpSpPr>
        <p:grpSpPr>
          <a:xfrm>
            <a:off x="186861" y="2614543"/>
            <a:ext cx="3063240" cy="3171592"/>
            <a:chOff x="186861" y="2642503"/>
            <a:chExt cx="3063240" cy="3171592"/>
          </a:xfrm>
        </p:grpSpPr>
        <p:graphicFrame>
          <p:nvGraphicFramePr>
            <p:cNvPr id="5" name="Chart 4">
              <a:extLst>
                <a:ext uri="{FF2B5EF4-FFF2-40B4-BE49-F238E27FC236}">
                  <a16:creationId xmlns:a16="http://schemas.microsoft.com/office/drawing/2014/main" xmlns="" id="{44F90F10-44F2-403A-8989-EF30505D605F}"/>
                </a:ext>
              </a:extLst>
            </p:cNvPr>
            <p:cNvGraphicFramePr/>
            <p:nvPr>
              <p:extLst>
                <p:ext uri="{D42A27DB-BD31-4B8C-83A1-F6EECF244321}">
                  <p14:modId xmlns:p14="http://schemas.microsoft.com/office/powerpoint/2010/main" val="3073015467"/>
                </p:ext>
              </p:extLst>
            </p:nvPr>
          </p:nvGraphicFramePr>
          <p:xfrm>
            <a:off x="186861" y="3037202"/>
            <a:ext cx="3063240" cy="2776893"/>
          </p:xfrm>
          <a:graphic>
            <a:graphicData uri="http://schemas.openxmlformats.org/drawingml/2006/chart">
              <c:chart xmlns:c="http://schemas.openxmlformats.org/drawingml/2006/chart" xmlns:r="http://schemas.openxmlformats.org/officeDocument/2006/relationships" r:id="rId4"/>
            </a:graphicData>
          </a:graphic>
        </p:graphicFrame>
        <p:sp>
          <p:nvSpPr>
            <p:cNvPr id="34" name="Rectangle 33">
              <a:extLst>
                <a:ext uri="{FF2B5EF4-FFF2-40B4-BE49-F238E27FC236}">
                  <a16:creationId xmlns:a16="http://schemas.microsoft.com/office/drawing/2014/main" xmlns="" id="{07D212F7-40AF-45A3-97CA-69F60D732AD3}"/>
                </a:ext>
              </a:extLst>
            </p:cNvPr>
            <p:cNvSpPr/>
            <p:nvPr/>
          </p:nvSpPr>
          <p:spPr>
            <a:xfrm>
              <a:off x="186861" y="2881054"/>
              <a:ext cx="3063240" cy="2933041"/>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xmlns="" id="{34796BBE-AB98-4261-8862-52D1FEDCFBB0}"/>
                </a:ext>
              </a:extLst>
            </p:cNvPr>
            <p:cNvSpPr/>
            <p:nvPr/>
          </p:nvSpPr>
          <p:spPr>
            <a:xfrm>
              <a:off x="929371" y="2642503"/>
              <a:ext cx="1578220" cy="496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lumMod val="75000"/>
                      <a:lumOff val="25000"/>
                    </a:schemeClr>
                  </a:solidFill>
                  <a:latin typeface="Times New Roman" panose="02020603050405020304" pitchFamily="18" charset="0"/>
                  <a:cs typeface="Times New Roman" panose="02020603050405020304" pitchFamily="18" charset="0"/>
                </a:rPr>
                <a:t>Variazione relativa percentuale</a:t>
              </a:r>
              <a:endParaRPr lang="en-US" sz="14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grpSp>
      <p:grpSp>
        <p:nvGrpSpPr>
          <p:cNvPr id="85" name="Group 84">
            <a:extLst>
              <a:ext uri="{FF2B5EF4-FFF2-40B4-BE49-F238E27FC236}">
                <a16:creationId xmlns:a16="http://schemas.microsoft.com/office/drawing/2014/main" xmlns="" id="{7B81528E-B788-478A-AF45-BE72E7C6D2A3}"/>
              </a:ext>
            </a:extLst>
          </p:cNvPr>
          <p:cNvGrpSpPr/>
          <p:nvPr/>
        </p:nvGrpSpPr>
        <p:grpSpPr>
          <a:xfrm>
            <a:off x="1327384" y="1043905"/>
            <a:ext cx="782195" cy="922450"/>
            <a:chOff x="1327384" y="1043905"/>
            <a:chExt cx="782195" cy="922450"/>
          </a:xfrm>
        </p:grpSpPr>
        <p:sp>
          <p:nvSpPr>
            <p:cNvPr id="66" name="Oval 65">
              <a:extLst>
                <a:ext uri="{FF2B5EF4-FFF2-40B4-BE49-F238E27FC236}">
                  <a16:creationId xmlns:a16="http://schemas.microsoft.com/office/drawing/2014/main" xmlns="" id="{1485C29A-D75C-458E-B50C-C09221A6E51B}"/>
                </a:ext>
              </a:extLst>
            </p:cNvPr>
            <p:cNvSpPr/>
            <p:nvPr/>
          </p:nvSpPr>
          <p:spPr>
            <a:xfrm>
              <a:off x="1327384" y="1148550"/>
              <a:ext cx="782195" cy="713160"/>
            </a:xfrm>
            <a:prstGeom prst="ellipse">
              <a:avLst/>
            </a:prstGeom>
            <a:solidFill>
              <a:srgbClr val="00B38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xmlns="" id="{333A661D-7782-4FB0-8379-276E3E8EAC4B}"/>
                </a:ext>
              </a:extLst>
            </p:cNvPr>
            <p:cNvSpPr/>
            <p:nvPr/>
          </p:nvSpPr>
          <p:spPr>
            <a:xfrm>
              <a:off x="1327385" y="1043905"/>
              <a:ext cx="782193" cy="92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600" b="1" dirty="0">
                  <a:solidFill>
                    <a:schemeClr val="bg1"/>
                  </a:solidFill>
                  <a:latin typeface="Times New Roman" panose="02020603050405020304" pitchFamily="18" charset="0"/>
                  <a:cs typeface="Times New Roman" panose="02020603050405020304" pitchFamily="18" charset="0"/>
                </a:rPr>
                <a:t>1</a:t>
              </a:r>
              <a:endParaRPr lang="en-US" sz="3600"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oup 61">
            <a:extLst>
              <a:ext uri="{FF2B5EF4-FFF2-40B4-BE49-F238E27FC236}">
                <a16:creationId xmlns:a16="http://schemas.microsoft.com/office/drawing/2014/main" xmlns="" id="{BA2E6D6E-E568-482E-BA2E-4BF1F0C99EB3}"/>
              </a:ext>
            </a:extLst>
          </p:cNvPr>
          <p:cNvGrpSpPr/>
          <p:nvPr/>
        </p:nvGrpSpPr>
        <p:grpSpPr>
          <a:xfrm>
            <a:off x="7967467" y="2667580"/>
            <a:ext cx="4100927" cy="3065518"/>
            <a:chOff x="7833905" y="2331853"/>
            <a:chExt cx="4100927" cy="3065518"/>
          </a:xfrm>
        </p:grpSpPr>
        <p:graphicFrame>
          <p:nvGraphicFramePr>
            <p:cNvPr id="8" name="Chart 7">
              <a:extLst>
                <a:ext uri="{FF2B5EF4-FFF2-40B4-BE49-F238E27FC236}">
                  <a16:creationId xmlns:a16="http://schemas.microsoft.com/office/drawing/2014/main" xmlns="" id="{980C4C50-F31C-4968-BD80-292EEE366C5E}"/>
                </a:ext>
              </a:extLst>
            </p:cNvPr>
            <p:cNvGraphicFramePr/>
            <p:nvPr>
              <p:extLst>
                <p:ext uri="{D42A27DB-BD31-4B8C-83A1-F6EECF244321}">
                  <p14:modId xmlns:p14="http://schemas.microsoft.com/office/powerpoint/2010/main" val="867977859"/>
                </p:ext>
              </p:extLst>
            </p:nvPr>
          </p:nvGraphicFramePr>
          <p:xfrm>
            <a:off x="7898814" y="2723653"/>
            <a:ext cx="3971109" cy="2610661"/>
          </p:xfrm>
          <a:graphic>
            <a:graphicData uri="http://schemas.openxmlformats.org/drawingml/2006/chart">
              <c:chart xmlns:c="http://schemas.openxmlformats.org/drawingml/2006/chart" xmlns:r="http://schemas.openxmlformats.org/officeDocument/2006/relationships" r:id="rId5"/>
            </a:graphicData>
          </a:graphic>
        </p:graphicFrame>
        <p:sp>
          <p:nvSpPr>
            <p:cNvPr id="29" name="Rectangle 28">
              <a:extLst>
                <a:ext uri="{FF2B5EF4-FFF2-40B4-BE49-F238E27FC236}">
                  <a16:creationId xmlns:a16="http://schemas.microsoft.com/office/drawing/2014/main" xmlns="" id="{2F155289-AC82-4CAD-B1CF-D22C35B9F80B}"/>
                </a:ext>
              </a:extLst>
            </p:cNvPr>
            <p:cNvSpPr/>
            <p:nvPr/>
          </p:nvSpPr>
          <p:spPr>
            <a:xfrm>
              <a:off x="7833905" y="2660595"/>
              <a:ext cx="4100927" cy="2736776"/>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xmlns="" id="{188D2B71-6851-4CEC-8FA8-0D35747A294A}"/>
                </a:ext>
              </a:extLst>
            </p:cNvPr>
            <p:cNvSpPr/>
            <p:nvPr/>
          </p:nvSpPr>
          <p:spPr>
            <a:xfrm>
              <a:off x="9014568" y="2331853"/>
              <a:ext cx="1739600" cy="496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lumMod val="75000"/>
                      <a:lumOff val="25000"/>
                    </a:schemeClr>
                  </a:solidFill>
                  <a:latin typeface="Times New Roman" panose="02020603050405020304" pitchFamily="18" charset="0"/>
                  <a:cs typeface="Times New Roman" panose="02020603050405020304" pitchFamily="18" charset="0"/>
                </a:rPr>
                <a:t>Totale emissioni </a:t>
              </a:r>
              <a:r>
                <a:rPr lang="it-IT" sz="1400" dirty="0">
                  <a:solidFill>
                    <a:schemeClr val="tx1">
                      <a:lumMod val="75000"/>
                      <a:lumOff val="25000"/>
                    </a:schemeClr>
                  </a:solidFill>
                </a:rPr>
                <a:t>CO</a:t>
              </a:r>
              <a:r>
                <a:rPr lang="it-IT" sz="1400" baseline="-25000" dirty="0">
                  <a:solidFill>
                    <a:schemeClr val="tx1">
                      <a:lumMod val="75000"/>
                      <a:lumOff val="25000"/>
                    </a:schemeClr>
                  </a:solidFill>
                </a:rPr>
                <a:t>2</a:t>
              </a:r>
            </a:p>
            <a:p>
              <a:pPr algn="ct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a:t>
              </a:r>
              <a:r>
                <a:rPr lang="en-US" sz="1400" dirty="0" err="1">
                  <a:solidFill>
                    <a:schemeClr val="tx1">
                      <a:lumMod val="75000"/>
                      <a:lumOff val="25000"/>
                    </a:schemeClr>
                  </a:solidFill>
                  <a:latin typeface="Times New Roman" panose="02020603050405020304" pitchFamily="18" charset="0"/>
                  <a:cs typeface="Times New Roman" panose="02020603050405020304" pitchFamily="18" charset="0"/>
                </a:rPr>
                <a:t>tonnellate</a:t>
              </a: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a:t>
              </a:r>
            </a:p>
          </p:txBody>
        </p:sp>
      </p:grpSp>
      <p:grpSp>
        <p:nvGrpSpPr>
          <p:cNvPr id="68" name="Group 67">
            <a:extLst>
              <a:ext uri="{FF2B5EF4-FFF2-40B4-BE49-F238E27FC236}">
                <a16:creationId xmlns:a16="http://schemas.microsoft.com/office/drawing/2014/main" xmlns="" id="{37329AFA-9C33-41FE-96B1-04D85C6F3881}"/>
              </a:ext>
            </a:extLst>
          </p:cNvPr>
          <p:cNvGrpSpPr/>
          <p:nvPr/>
        </p:nvGrpSpPr>
        <p:grpSpPr>
          <a:xfrm>
            <a:off x="9626833" y="1043905"/>
            <a:ext cx="782195" cy="922450"/>
            <a:chOff x="5669417" y="1067692"/>
            <a:chExt cx="782195" cy="922450"/>
          </a:xfrm>
        </p:grpSpPr>
        <p:sp>
          <p:nvSpPr>
            <p:cNvPr id="69" name="Oval 68">
              <a:extLst>
                <a:ext uri="{FF2B5EF4-FFF2-40B4-BE49-F238E27FC236}">
                  <a16:creationId xmlns:a16="http://schemas.microsoft.com/office/drawing/2014/main" xmlns="" id="{C2BED4BA-3788-433D-94E7-1EBE1B87216A}"/>
                </a:ext>
              </a:extLst>
            </p:cNvPr>
            <p:cNvSpPr/>
            <p:nvPr/>
          </p:nvSpPr>
          <p:spPr>
            <a:xfrm>
              <a:off x="5669417" y="1172337"/>
              <a:ext cx="782195" cy="713160"/>
            </a:xfrm>
            <a:prstGeom prst="ellipse">
              <a:avLst/>
            </a:prstGeom>
            <a:solidFill>
              <a:srgbClr val="00B38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xmlns="" id="{4D7B8D2B-E180-4CA3-8B55-1E35A73E0CD6}"/>
                </a:ext>
              </a:extLst>
            </p:cNvPr>
            <p:cNvSpPr/>
            <p:nvPr/>
          </p:nvSpPr>
          <p:spPr>
            <a:xfrm>
              <a:off x="5669418" y="1067692"/>
              <a:ext cx="782193" cy="922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600" b="1" dirty="0">
                  <a:solidFill>
                    <a:schemeClr val="bg1"/>
                  </a:solidFill>
                  <a:latin typeface="Times New Roman" panose="02020603050405020304" pitchFamily="18" charset="0"/>
                  <a:cs typeface="Times New Roman" panose="02020603050405020304" pitchFamily="18" charset="0"/>
                </a:rPr>
                <a:t>3</a:t>
              </a:r>
              <a:endParaRPr lang="en-US" sz="3600" b="1" dirty="0">
                <a:solidFill>
                  <a:schemeClr val="bg1"/>
                </a:solidFill>
                <a:latin typeface="Times New Roman" panose="02020603050405020304" pitchFamily="18" charset="0"/>
                <a:cs typeface="Times New Roman" panose="02020603050405020304" pitchFamily="18" charset="0"/>
              </a:endParaRPr>
            </a:p>
          </p:txBody>
        </p:sp>
      </p:grpSp>
      <p:cxnSp>
        <p:nvCxnSpPr>
          <p:cNvPr id="82" name="Straight Connector 81">
            <a:extLst>
              <a:ext uri="{FF2B5EF4-FFF2-40B4-BE49-F238E27FC236}">
                <a16:creationId xmlns:a16="http://schemas.microsoft.com/office/drawing/2014/main" xmlns="" id="{D0AF3678-F442-4D0D-B957-C8A80EEED9AC}"/>
              </a:ext>
            </a:extLst>
          </p:cNvPr>
          <p:cNvCxnSpPr/>
          <p:nvPr/>
        </p:nvCxnSpPr>
        <p:spPr>
          <a:xfrm>
            <a:off x="3460587" y="2278639"/>
            <a:ext cx="0" cy="4096403"/>
          </a:xfrm>
          <a:prstGeom prst="line">
            <a:avLst/>
          </a:prstGeom>
          <a:ln w="28575">
            <a:solidFill>
              <a:srgbClr val="A3E5B8"/>
            </a:solidFill>
          </a:ln>
          <a:effectLst/>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xmlns="" id="{C647373F-9324-41B6-A577-BEF56C6E49B9}"/>
              </a:ext>
            </a:extLst>
          </p:cNvPr>
          <p:cNvCxnSpPr/>
          <p:nvPr/>
        </p:nvCxnSpPr>
        <p:spPr>
          <a:xfrm>
            <a:off x="7756982" y="2278639"/>
            <a:ext cx="0" cy="4096403"/>
          </a:xfrm>
          <a:prstGeom prst="line">
            <a:avLst/>
          </a:prstGeom>
          <a:ln w="28575">
            <a:solidFill>
              <a:srgbClr val="A3E5B8"/>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90142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10662</TotalTime>
  <Words>1546</Words>
  <Application>Microsoft Macintosh PowerPoint</Application>
  <PresentationFormat>Widescreen</PresentationFormat>
  <Paragraphs>130</Paragraphs>
  <Slides>15</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Calibri</vt:lpstr>
      <vt:lpstr>Calibri Light</vt:lpstr>
      <vt:lpstr>Cambria Math</vt:lpstr>
      <vt:lpstr>Source Sans Pro SemiBold</vt:lpstr>
      <vt:lpstr>Times New Roman</vt:lpstr>
      <vt:lpstr>Wingdings</vt:lpstr>
      <vt:lpstr>Arial</vt:lpstr>
      <vt:lpstr>Office Theme</vt:lpstr>
      <vt:lpstr>Custom Design</vt:lpstr>
      <vt:lpstr>PowerPoint Presentation</vt:lpstr>
      <vt:lpstr>Un preoccupante conto alla rovescia</vt:lpstr>
      <vt:lpstr>Le criticità dell’Economia Lineare</vt:lpstr>
      <vt:lpstr>Gli effetti dell’asimmetria informativa</vt:lpstr>
      <vt:lpstr>Obiettivi dello studio</vt:lpstr>
      <vt:lpstr>L’Economia Circolare</vt:lpstr>
      <vt:lpstr>Come è stato affrontato il problema</vt:lpstr>
      <vt:lpstr>Il caso Pattern</vt:lpstr>
      <vt:lpstr>Il caso Pattern - Benefici ambientali</vt:lpstr>
      <vt:lpstr>Il caso Pattern - Benefici aziendali</vt:lpstr>
      <vt:lpstr>Il caso Astelav</vt:lpstr>
      <vt:lpstr>Il caso Astelav - Benefici ambientali</vt:lpstr>
      <vt:lpstr>Il caso Astelav - Benefici aziendali e non solo</vt:lpstr>
      <vt:lpstr>Conclusioni</vt:lpstr>
      <vt:lpstr>PowerPoint Presentation</vt:lpstr>
    </vt:vector>
  </TitlesOfParts>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Tieri, Armando</dc:creator>
  <cp:lastModifiedBy>armandotieri@icloud.com</cp:lastModifiedBy>
  <cp:revision>175</cp:revision>
  <dcterms:created xsi:type="dcterms:W3CDTF">2021-03-05T16:46:18Z</dcterms:created>
  <dcterms:modified xsi:type="dcterms:W3CDTF">2021-03-24T18:27:32Z</dcterms:modified>
</cp:coreProperties>
</file>